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3"/>
  </p:handoutMasterIdLst>
  <p:sldIdLst>
    <p:sldId id="371" r:id="rId2"/>
    <p:sldId id="402" r:id="rId3"/>
    <p:sldId id="405" r:id="rId4"/>
    <p:sldId id="398" r:id="rId5"/>
    <p:sldId id="406" r:id="rId6"/>
    <p:sldId id="456" r:id="rId7"/>
    <p:sldId id="458" r:id="rId8"/>
    <p:sldId id="457" r:id="rId9"/>
    <p:sldId id="399" r:id="rId10"/>
    <p:sldId id="409" r:id="rId11"/>
    <p:sldId id="410" r:id="rId12"/>
    <p:sldId id="446" r:id="rId13"/>
    <p:sldId id="449" r:id="rId14"/>
    <p:sldId id="447" r:id="rId15"/>
    <p:sldId id="445" r:id="rId16"/>
    <p:sldId id="424" r:id="rId17"/>
    <p:sldId id="422" r:id="rId18"/>
    <p:sldId id="423" r:id="rId19"/>
    <p:sldId id="428" r:id="rId20"/>
    <p:sldId id="430" r:id="rId21"/>
    <p:sldId id="432" r:id="rId22"/>
    <p:sldId id="437" r:id="rId23"/>
    <p:sldId id="433" r:id="rId24"/>
    <p:sldId id="438" r:id="rId25"/>
    <p:sldId id="434" r:id="rId26"/>
    <p:sldId id="439" r:id="rId27"/>
    <p:sldId id="436" r:id="rId28"/>
    <p:sldId id="440" r:id="rId29"/>
    <p:sldId id="455" r:id="rId30"/>
    <p:sldId id="444" r:id="rId31"/>
    <p:sldId id="452" r:id="rId32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640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1690183-20AA-4F0B-9388-8EADA5ED8BAE}" type="datetimeFigureOut">
              <a:rPr lang="en-GB"/>
              <a:pPr>
                <a:defRPr/>
              </a:pPr>
              <a:t>29/05/2015</a:t>
            </a:fld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55E19B-6817-4701-8C24-8184510AC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5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35" name="Freeform 11"/>
          <p:cNvSpPr>
            <a:spLocks noChangeAspect="1"/>
          </p:cNvSpPr>
          <p:nvPr userDrawn="1"/>
        </p:nvSpPr>
        <p:spPr bwMode="gray">
          <a:xfrm>
            <a:off x="287338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411"/>
              <a:gd name="T17" fmla="*/ 120 w 120"/>
              <a:gd name="T18" fmla="*/ 411 h 4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36" name="Freeform 12"/>
          <p:cNvSpPr>
            <a:spLocks noChangeAspect="1"/>
          </p:cNvSpPr>
          <p:nvPr userDrawn="1"/>
        </p:nvSpPr>
        <p:spPr bwMode="gray">
          <a:xfrm>
            <a:off x="287338" y="6238875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456"/>
              <a:gd name="T17" fmla="*/ 120 w 120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 userDrawn="1"/>
        </p:nvSpPr>
        <p:spPr bwMode="auto">
          <a:xfrm>
            <a:off x="539750" y="6467475"/>
            <a:ext cx="8208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accent2"/>
                </a:solidFill>
              </a:rPr>
              <a:t>Евгений Трофименко			</a:t>
            </a:r>
            <a:r>
              <a:rPr lang="en-US" sz="1200" b="1" dirty="0">
                <a:solidFill>
                  <a:schemeClr val="accent2"/>
                </a:solidFill>
              </a:rPr>
              <a:t>		</a:t>
            </a:r>
            <a:r>
              <a:rPr lang="ru-RU" sz="1200" b="1" dirty="0">
                <a:solidFill>
                  <a:schemeClr val="accent2"/>
                </a:solidFill>
              </a:rPr>
              <a:t>	</a:t>
            </a:r>
            <a:r>
              <a:rPr lang="en-US" sz="1200" b="1" dirty="0" smtClean="0">
                <a:solidFill>
                  <a:schemeClr val="accent2"/>
                </a:solidFill>
              </a:rPr>
              <a:t>raise@konvr.ru</a:t>
            </a:r>
          </a:p>
          <a:p>
            <a:pPr>
              <a:spcBef>
                <a:spcPct val="50000"/>
              </a:spcBef>
              <a:defRPr/>
            </a:pPr>
            <a:endParaRPr lang="en-GB" sz="1200" b="1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onvr.ru/" TargetMode="External"/><Relationship Id="rId2" Type="http://schemas.openxmlformats.org/officeDocument/2006/relationships/hyperlink" Target="mailto:raise@konvr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onvr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vents.yandex.ru/lib/talks/823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onvr.ru/pgs_cases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onvr.ru/" TargetMode="External"/><Relationship Id="rId2" Type="http://schemas.openxmlformats.org/officeDocument/2006/relationships/hyperlink" Target="mailto:raise@konvr.ru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onvr.ru/pgs_cases.php?id=1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wo.com/ab-split-test-significance-calculato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4" y="785813"/>
            <a:ext cx="7890073" cy="2457450"/>
          </a:xfrm>
        </p:spPr>
        <p:txBody>
          <a:bodyPr/>
          <a:lstStyle/>
          <a:p>
            <a:pPr eaLnBrk="1" hangingPunct="1"/>
            <a:r>
              <a:rPr lang="en-US" sz="9600" dirty="0" err="1" smtClean="0">
                <a:solidFill>
                  <a:srgbClr val="FF6600"/>
                </a:solidFill>
                <a:latin typeface="Elephant" pitchFamily="18" charset="0"/>
              </a:rPr>
              <a:t>konvr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ru-RU" sz="7200" dirty="0">
                <a:solidFill>
                  <a:srgbClr val="FF6600"/>
                </a:solidFill>
              </a:rPr>
              <a:t>CPA и технологии </a:t>
            </a:r>
            <a:r>
              <a:rPr lang="ru-RU" dirty="0">
                <a:solidFill>
                  <a:srgbClr val="FF6600"/>
                </a:solidFill>
              </a:rPr>
              <a:t>интерактивной </a:t>
            </a:r>
            <a:r>
              <a:rPr lang="ru-RU" dirty="0" smtClean="0">
                <a:solidFill>
                  <a:srgbClr val="FF6600"/>
                </a:solidFill>
              </a:rPr>
              <a:t>оптимизации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31840" y="3789040"/>
            <a:ext cx="3426173" cy="230539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000" kern="1200" dirty="0" smtClean="0"/>
              <a:t>Евгений Трофименко</a:t>
            </a:r>
            <a:endParaRPr lang="en-US" sz="2000" kern="1200" dirty="0" smtClean="0"/>
          </a:p>
          <a:p>
            <a:pPr marL="0" indent="0" eaLnBrk="1" hangingPunct="1">
              <a:buNone/>
              <a:defRPr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raise@konvr.ru</a:t>
            </a:r>
            <a:endParaRPr lang="en-US" sz="2000" kern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hlinkClick r:id="rId3"/>
              </a:rPr>
              <a:t>http://konvr.ru/</a:t>
            </a:r>
            <a:endParaRPr lang="en-US" sz="2000" kern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</a:t>
            </a:r>
            <a:r>
              <a:rPr lang="en-US" sz="2000" kern="1200" dirty="0" smtClean="0"/>
              <a:t> </a:t>
            </a:r>
            <a:r>
              <a:rPr lang="en-US" sz="2000" u="sng" kern="1200" dirty="0" err="1" smtClean="0"/>
              <a:t>eugene.trofimenko</a:t>
            </a:r>
            <a:endParaRPr lang="en-US" sz="2000" u="sng" kern="1200" dirty="0" smtClean="0"/>
          </a:p>
          <a:p>
            <a:pPr marL="0" indent="0" eaLnBrk="1" hangingPunct="1">
              <a:buNone/>
              <a:defRPr/>
            </a:pPr>
            <a:r>
              <a:rPr lang="ru-RU" sz="2000" dirty="0"/>
              <a:t>+7 (495) 669-32-81</a:t>
            </a:r>
            <a:endParaRPr lang="ru-RU" sz="2000" kern="1200" dirty="0"/>
          </a:p>
        </p:txBody>
      </p:sp>
    </p:spTree>
    <p:extLst>
      <p:ext uri="{BB962C8B-B14F-4D97-AF65-F5344CB8AC3E}">
        <p14:creationId xmlns:p14="http://schemas.microsoft.com/office/powerpoint/2010/main" val="2319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237312" cy="1622309"/>
          </a:xfrm>
        </p:spPr>
        <p:txBody>
          <a:bodyPr/>
          <a:lstStyle/>
          <a:p>
            <a:pPr eaLnBrk="1" hangingPunct="1"/>
            <a:r>
              <a:rPr lang="ru-RU" dirty="0" smtClean="0"/>
              <a:t>Пусть конверсия 1%,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>а одно слабое изменение дает +5% (итоговая 1.05%)</a:t>
            </a:r>
            <a:endParaRPr lang="ru-RU" sz="28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 smtClean="0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945215" y="2744040"/>
            <a:ext cx="734481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Сколько надо накопить статистики для достоверности?</a:t>
            </a:r>
            <a:endParaRPr lang="en-US" sz="2000" b="1" dirty="0" smtClean="0"/>
          </a:p>
          <a:p>
            <a:endParaRPr lang="en-US" sz="2000" dirty="0"/>
          </a:p>
          <a:p>
            <a:r>
              <a:rPr lang="ru-RU" sz="2000" dirty="0" smtClean="0"/>
              <a:t>10 тыс. просмотров,   100   и 105 действий </a:t>
            </a:r>
            <a:r>
              <a:rPr lang="en-US" sz="2000" dirty="0" smtClean="0"/>
              <a:t>	p-value </a:t>
            </a:r>
            <a:r>
              <a:rPr lang="en-US" sz="2000" dirty="0" smtClean="0">
                <a:solidFill>
                  <a:srgbClr val="FF0000"/>
                </a:solidFill>
              </a:rPr>
              <a:t>36.3%</a:t>
            </a:r>
          </a:p>
          <a:p>
            <a:r>
              <a:rPr lang="ru-RU" sz="2000" dirty="0" smtClean="0"/>
              <a:t>10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/>
              <a:t>тыс. просмотров, </a:t>
            </a:r>
            <a:r>
              <a:rPr lang="ru-RU" sz="2000" dirty="0" smtClean="0"/>
              <a:t>100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105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/>
              <a:t>действий </a:t>
            </a:r>
            <a:r>
              <a:rPr lang="en-US" sz="2000" dirty="0"/>
              <a:t>	p-value </a:t>
            </a:r>
            <a:r>
              <a:rPr lang="en-US" sz="2000" dirty="0" smtClean="0">
                <a:solidFill>
                  <a:srgbClr val="FF0000"/>
                </a:solidFill>
              </a:rPr>
              <a:t>13.3</a:t>
            </a:r>
            <a:r>
              <a:rPr lang="en-US" sz="2000" dirty="0">
                <a:solidFill>
                  <a:srgbClr val="FF0000"/>
                </a:solidFill>
              </a:rPr>
              <a:t>%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2</a:t>
            </a:r>
            <a:r>
              <a:rPr lang="ru-RU" sz="2000" dirty="0" smtClean="0"/>
              <a:t>0</a:t>
            </a:r>
            <a:r>
              <a:rPr lang="en-US" sz="2000" dirty="0"/>
              <a:t>0</a:t>
            </a:r>
            <a:r>
              <a:rPr lang="ru-RU" sz="2000" dirty="0"/>
              <a:t> тыс. просмотров, </a:t>
            </a:r>
            <a:r>
              <a:rPr lang="en-US" sz="2000" dirty="0" smtClean="0"/>
              <a:t>2</a:t>
            </a:r>
            <a:r>
              <a:rPr lang="ru-RU" sz="2000" dirty="0" smtClean="0"/>
              <a:t>00</a:t>
            </a:r>
            <a:r>
              <a:rPr lang="en-US" sz="2000" dirty="0"/>
              <a:t>0</a:t>
            </a:r>
            <a:r>
              <a:rPr lang="ru-RU" sz="2000" dirty="0"/>
              <a:t> и </a:t>
            </a:r>
            <a:r>
              <a:rPr lang="en-US" sz="2000" dirty="0" smtClean="0"/>
              <a:t>2100</a:t>
            </a:r>
            <a:r>
              <a:rPr lang="ru-RU" sz="2000" dirty="0" smtClean="0"/>
              <a:t> </a:t>
            </a:r>
            <a:r>
              <a:rPr lang="ru-RU" sz="2000" dirty="0"/>
              <a:t>действий </a:t>
            </a:r>
            <a:r>
              <a:rPr lang="en-US" sz="2000" dirty="0"/>
              <a:t>	p-value </a:t>
            </a:r>
            <a:r>
              <a:rPr lang="en-US" sz="2000" dirty="0" smtClean="0">
                <a:solidFill>
                  <a:srgbClr val="FF0000"/>
                </a:solidFill>
              </a:rPr>
              <a:t>5.8%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3</a:t>
            </a:r>
            <a:r>
              <a:rPr lang="ru-RU" sz="2000" dirty="0" smtClean="0">
                <a:solidFill>
                  <a:srgbClr val="00B050"/>
                </a:solidFill>
              </a:rPr>
              <a:t>0</a:t>
            </a:r>
            <a:r>
              <a:rPr lang="en-US" sz="2000" dirty="0">
                <a:solidFill>
                  <a:srgbClr val="00B050"/>
                </a:solidFill>
              </a:rPr>
              <a:t>0</a:t>
            </a:r>
            <a:r>
              <a:rPr lang="ru-RU" sz="2000" dirty="0">
                <a:solidFill>
                  <a:srgbClr val="00B050"/>
                </a:solidFill>
              </a:rPr>
              <a:t> тыс. просмотров, </a:t>
            </a:r>
            <a:r>
              <a:rPr lang="en-US" sz="2000" dirty="0" smtClean="0">
                <a:solidFill>
                  <a:srgbClr val="00B050"/>
                </a:solidFill>
              </a:rPr>
              <a:t>3</a:t>
            </a:r>
            <a:r>
              <a:rPr lang="ru-RU" sz="2000" dirty="0" smtClean="0">
                <a:solidFill>
                  <a:srgbClr val="00B050"/>
                </a:solidFill>
              </a:rPr>
              <a:t>00</a:t>
            </a:r>
            <a:r>
              <a:rPr lang="en-US" sz="2000" dirty="0">
                <a:solidFill>
                  <a:srgbClr val="00B050"/>
                </a:solidFill>
              </a:rPr>
              <a:t>0</a:t>
            </a:r>
            <a:r>
              <a:rPr lang="ru-RU" sz="2000" dirty="0">
                <a:solidFill>
                  <a:srgbClr val="00B050"/>
                </a:solidFill>
              </a:rPr>
              <a:t> и </a:t>
            </a:r>
            <a:r>
              <a:rPr lang="en-US" sz="2000" dirty="0" smtClean="0">
                <a:solidFill>
                  <a:srgbClr val="00B050"/>
                </a:solidFill>
              </a:rPr>
              <a:t>3150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действий</a:t>
            </a:r>
            <a:r>
              <a:rPr lang="ru-RU" sz="2000" dirty="0"/>
              <a:t> </a:t>
            </a:r>
            <a:r>
              <a:rPr lang="en-US" sz="2000" dirty="0"/>
              <a:t>	p-value </a:t>
            </a:r>
            <a:r>
              <a:rPr lang="en-US" sz="2000" b="1" dirty="0" smtClean="0">
                <a:solidFill>
                  <a:srgbClr val="00B050"/>
                </a:solidFill>
              </a:rPr>
              <a:t>2.7%</a:t>
            </a:r>
            <a:endParaRPr lang="ru-RU" sz="2000" b="1" dirty="0">
              <a:solidFill>
                <a:srgbClr val="00B05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957392" cy="714375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Ловушка мелких изменений.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А если таких параметров 10? 20?</a:t>
            </a:r>
            <a:endParaRPr lang="ru-RU" sz="36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8716" y="1859632"/>
            <a:ext cx="734481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Меньше отклик – больше затрат на тесты.</a:t>
            </a:r>
          </a:p>
          <a:p>
            <a:endParaRPr lang="ru-RU" sz="2400" dirty="0"/>
          </a:p>
          <a:p>
            <a:r>
              <a:rPr lang="ru-RU" sz="2400" dirty="0" smtClean="0"/>
              <a:t>На какое время растянутся ваши тесты?</a:t>
            </a:r>
          </a:p>
          <a:p>
            <a:r>
              <a:rPr lang="ru-RU" sz="2400" dirty="0" smtClean="0"/>
              <a:t>Сколько они будут стоить?</a:t>
            </a:r>
          </a:p>
          <a:p>
            <a:endParaRPr lang="ru-RU" sz="2400" dirty="0"/>
          </a:p>
          <a:p>
            <a:r>
              <a:rPr lang="ru-RU" sz="2400" dirty="0" smtClean="0"/>
              <a:t>Но наши желания намного больше!</a:t>
            </a:r>
          </a:p>
          <a:p>
            <a:r>
              <a:rPr lang="ru-RU" sz="2400" dirty="0" smtClean="0"/>
              <a:t>20 тестируемых параметров – только дай волю.</a:t>
            </a:r>
          </a:p>
        </p:txBody>
      </p:sp>
    </p:spTree>
    <p:extLst>
      <p:ext uri="{BB962C8B-B14F-4D97-AF65-F5344CB8AC3E}">
        <p14:creationId xmlns:p14="http://schemas.microsoft.com/office/powerpoint/2010/main" val="14434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6000" dirty="0" smtClean="0"/>
              <a:t>Проблема 2.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/>
              <a:t>Проблема поиска комбинаций с сильно зависимыми значениями параметров,</a:t>
            </a:r>
          </a:p>
          <a:p>
            <a:r>
              <a:rPr lang="ru-RU" sz="3600" b="1" dirty="0" smtClean="0"/>
              <a:t>Триггерными комбинациями.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Четкий набор требований.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Как их найти среди очень большого числа вариантов?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повышение конверсии сильное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1562497"/>
          </a:xfrm>
        </p:spPr>
        <p:txBody>
          <a:bodyPr/>
          <a:lstStyle/>
          <a:p>
            <a:pPr eaLnBrk="1" hangingPunct="1"/>
            <a:r>
              <a:rPr lang="ru-RU" dirty="0" smtClean="0"/>
              <a:t>Триггерные комбинации: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600" dirty="0" smtClean="0"/>
              <a:t>полное попадание в цели посетителя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пусть есть общий трафик по теме «</a:t>
            </a:r>
            <a:r>
              <a:rPr lang="ru-RU" sz="2000" b="1" dirty="0" smtClean="0"/>
              <a:t>аренда гостиниц для отдыха</a:t>
            </a:r>
            <a:r>
              <a:rPr lang="ru-RU" sz="2000" dirty="0" smtClean="0"/>
              <a:t>»:</a:t>
            </a:r>
            <a:br>
              <a:rPr lang="ru-RU" sz="2000" dirty="0" smtClean="0"/>
            </a:br>
            <a:endParaRPr lang="ru-RU" sz="2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39439"/>
              </p:ext>
            </p:extLst>
          </p:nvPr>
        </p:nvGraphicFramePr>
        <p:xfrm>
          <a:off x="899592" y="2522953"/>
          <a:ext cx="7272808" cy="371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36"/>
                <a:gridCol w="1992048"/>
                <a:gridCol w="2016224"/>
              </a:tblGrid>
              <a:tr h="626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«отдыхающие,</a:t>
                      </a:r>
                      <a:r>
                        <a:rPr lang="ru-RU" baseline="0" dirty="0" smtClean="0"/>
                        <a:t> семейные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«бизнес, командировки»</a:t>
                      </a:r>
                      <a:endParaRPr lang="ru-RU" dirty="0"/>
                    </a:p>
                  </a:txBody>
                  <a:tcPr/>
                </a:tc>
              </a:tr>
              <a:tr h="448554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Красивая природа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+</a:t>
                      </a:r>
                      <a:endParaRPr lang="ru-RU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554">
                <a:tc>
                  <a:txBody>
                    <a:bodyPr/>
                    <a:lstStyle/>
                    <a:p>
                      <a:r>
                        <a:rPr lang="ru-RU" dirty="0" smtClean="0"/>
                        <a:t>Территориально</a:t>
                      </a:r>
                      <a:r>
                        <a:rPr lang="ru-RU" baseline="0" dirty="0" smtClean="0"/>
                        <a:t> в городе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минус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6096"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Большой номер, развлечения для детей, </a:t>
                      </a:r>
                      <a:r>
                        <a:rPr lang="ru-RU" dirty="0" err="1" smtClean="0"/>
                        <a:t>анлимитед</a:t>
                      </a:r>
                      <a:r>
                        <a:rPr lang="ru-RU" dirty="0" smtClean="0"/>
                        <a:t> бар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6096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Четкость расчетов,</a:t>
                      </a:r>
                    </a:p>
                    <a:p>
                      <a:r>
                        <a:rPr lang="ru-RU" dirty="0" smtClean="0"/>
                        <a:t>чеки и документы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48554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Низкие цены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8554"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Легкость</a:t>
                      </a:r>
                      <a:r>
                        <a:rPr lang="ru-RU" baseline="0" dirty="0" smtClean="0"/>
                        <a:t> транспорта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4800" dirty="0" err="1" smtClean="0"/>
              <a:t>Лендинг</a:t>
            </a:r>
            <a:r>
              <a:rPr lang="en-US" sz="4800" dirty="0" smtClean="0"/>
              <a:t> </a:t>
            </a:r>
            <a:r>
              <a:rPr lang="ru-RU" sz="4800" dirty="0" smtClean="0"/>
              <a:t>– как ключ к замку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b="1" dirty="0" smtClean="0"/>
              <a:t>Чем полнее совпадение – тем сильнее цепляет</a:t>
            </a:r>
            <a:endParaRPr lang="ru-RU" sz="2800" b="1" u="sng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40178" y="1988840"/>
            <a:ext cx="77866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У посетителей есть некий набор целей, приоритетов</a:t>
            </a:r>
          </a:p>
          <a:p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/>
              <a:t>Зависимые </a:t>
            </a:r>
            <a:r>
              <a:rPr lang="ru-RU" sz="2400" b="1" dirty="0"/>
              <a:t>друг от друга</a:t>
            </a:r>
            <a:r>
              <a:rPr lang="ru-RU" sz="2400" dirty="0" smtClean="0"/>
              <a:t>: осмысленный набор необходимых требований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/>
              <a:t>Независимые друг от друга</a:t>
            </a:r>
            <a:r>
              <a:rPr lang="ru-RU" sz="2400" dirty="0" smtClean="0"/>
              <a:t>: </a:t>
            </a:r>
            <a:r>
              <a:rPr lang="ru-RU" sz="2000" dirty="0" smtClean="0"/>
              <a:t>быстро</a:t>
            </a:r>
            <a:r>
              <a:rPr lang="en-US" sz="2000" dirty="0" smtClean="0"/>
              <a:t>, </a:t>
            </a:r>
            <a:r>
              <a:rPr lang="ru-RU" sz="2000" dirty="0" smtClean="0"/>
              <a:t>качественно</a:t>
            </a:r>
            <a:r>
              <a:rPr lang="en-US" sz="2000" dirty="0" smtClean="0"/>
              <a:t>, </a:t>
            </a:r>
            <a:r>
              <a:rPr lang="ru-RU" sz="2000" dirty="0" smtClean="0"/>
              <a:t>дешево</a:t>
            </a:r>
            <a:r>
              <a:rPr lang="en-US" sz="2000" dirty="0" smtClean="0"/>
              <a:t>, </a:t>
            </a:r>
            <a:r>
              <a:rPr lang="ru-RU" sz="2000" dirty="0" smtClean="0"/>
              <a:t>доставка, оплата, доверие, отзывы, гарантии, т.д.</a:t>
            </a:r>
          </a:p>
          <a:p>
            <a:endParaRPr lang="ru-RU" sz="2400" dirty="0" smtClean="0"/>
          </a:p>
          <a:p>
            <a:r>
              <a:rPr lang="ru-RU" sz="2400" dirty="0" smtClean="0"/>
              <a:t>У нас есть возможность предложить им ВСЁ нужное</a:t>
            </a:r>
          </a:p>
          <a:p>
            <a:endParaRPr lang="ru-RU" sz="2400" dirty="0"/>
          </a:p>
          <a:p>
            <a:r>
              <a:rPr lang="ru-RU" sz="1600" i="1" dirty="0" smtClean="0"/>
              <a:t>* Аксиома: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Полное соответствие предложения списку целей посетителя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сильно увеличит конверсию!</a:t>
            </a:r>
          </a:p>
        </p:txBody>
      </p:sp>
    </p:spTree>
    <p:extLst>
      <p:ext uri="{BB962C8B-B14F-4D97-AF65-F5344CB8AC3E}">
        <p14:creationId xmlns:p14="http://schemas.microsoft.com/office/powerpoint/2010/main" val="3207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с большим числом вариантов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6600" dirty="0" smtClean="0"/>
              <a:t>«они» не работают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822655" y="2708920"/>
            <a:ext cx="77866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Анализ одинаковый и ограниченный – проверить все варианты… Но зато он типа осмысленный для аналитика.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Не получается работать с большим числом вариантов…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получалось раньше.</a:t>
            </a:r>
          </a:p>
        </p:txBody>
      </p:sp>
    </p:spTree>
    <p:extLst>
      <p:ext uri="{BB962C8B-B14F-4D97-AF65-F5344CB8AC3E}">
        <p14:creationId xmlns:p14="http://schemas.microsoft.com/office/powerpoint/2010/main" val="523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99" y="714377"/>
            <a:ext cx="7029401" cy="714375"/>
          </a:xfrm>
        </p:spPr>
        <p:txBody>
          <a:bodyPr/>
          <a:lstStyle/>
          <a:p>
            <a:pPr eaLnBrk="1" hangingPunct="1"/>
            <a:r>
              <a:rPr lang="ru-RU" sz="4800" dirty="0" smtClean="0"/>
              <a:t>Решение обеих проблем: </a:t>
            </a:r>
            <a:r>
              <a:rPr lang="en-US" sz="4800" dirty="0" smtClean="0">
                <a:hlinkClick r:id="rId2"/>
              </a:rPr>
              <a:t>http://konvr.ru/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916832"/>
            <a:ext cx="734481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Построено на нескольких китах:</a:t>
            </a:r>
          </a:p>
          <a:p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Интерактивность (многорукие бандиты)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Работа </a:t>
            </a:r>
            <a:r>
              <a:rPr lang="ru-RU" sz="2400" dirty="0"/>
              <a:t>с </a:t>
            </a:r>
            <a:r>
              <a:rPr lang="ru-RU" sz="2400" dirty="0" smtClean="0"/>
              <a:t>малыми данными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Машинное обучение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т</a:t>
            </a:r>
            <a:r>
              <a:rPr lang="ru-RU" sz="2400" dirty="0" smtClean="0"/>
              <a:t>ехника </a:t>
            </a:r>
            <a:r>
              <a:rPr lang="en-US" sz="2400" dirty="0" smtClean="0"/>
              <a:t>MVT</a:t>
            </a:r>
            <a:r>
              <a:rPr lang="ru-RU" sz="2400" dirty="0" smtClean="0"/>
              <a:t> (многовариантное тестирование)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Умеет:</a:t>
            </a:r>
            <a:endParaRPr lang="ru-RU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работать со слабо влияющими факторами и большим их числом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находить лучшую комбинацию в случае сильного взаимного влияния</a:t>
            </a:r>
          </a:p>
        </p:txBody>
      </p:sp>
    </p:spTree>
    <p:extLst>
      <p:ext uri="{BB962C8B-B14F-4D97-AF65-F5344CB8AC3E}">
        <p14:creationId xmlns:p14="http://schemas.microsoft.com/office/powerpoint/2010/main" val="39944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marL="342900" indent="-342900"/>
            <a:r>
              <a:rPr lang="ru-RU" sz="3600" dirty="0" smtClean="0"/>
              <a:t>Интерактивная работа: это важно!</a:t>
            </a:r>
            <a:endParaRPr lang="ru-RU" sz="36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700808"/>
            <a:ext cx="767404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Мы не обязаны взять много данных, сегментировать  и выдать окончательный ответ. Да и невозможно это. Сегменты будут слишком маленькие, недостоверные.</a:t>
            </a:r>
          </a:p>
          <a:p>
            <a:endParaRPr lang="ru-RU" dirty="0" smtClean="0"/>
          </a:p>
          <a:p>
            <a:r>
              <a:rPr lang="ru-RU" dirty="0"/>
              <a:t>Интерактивность </a:t>
            </a:r>
            <a:r>
              <a:rPr lang="ru-RU" dirty="0" smtClean="0"/>
              <a:t>– каждый показ определяется сервисом и каждая конверсия контролируется быстро.</a:t>
            </a:r>
          </a:p>
          <a:p>
            <a:endParaRPr lang="ru-RU" dirty="0"/>
          </a:p>
          <a:p>
            <a:r>
              <a:rPr lang="ru-RU" dirty="0" smtClean="0"/>
              <a:t>Мы можем проверять наши гипотезы интерактивно, прямо сейчас показывая посетителю тот </a:t>
            </a:r>
            <a:r>
              <a:rPr lang="ru-RU" dirty="0" err="1" smtClean="0"/>
              <a:t>лендинг</a:t>
            </a:r>
            <a:r>
              <a:rPr lang="ru-RU" dirty="0" smtClean="0"/>
              <a:t>, который считаем перспективным сейчас. И находить лучший.</a:t>
            </a:r>
          </a:p>
          <a:p>
            <a:endParaRPr lang="ru-RU" dirty="0"/>
          </a:p>
          <a:p>
            <a:r>
              <a:rPr lang="ru-RU" dirty="0" smtClean="0"/>
              <a:t>Похоже на «Многорукий бандит».</a:t>
            </a:r>
          </a:p>
          <a:p>
            <a:r>
              <a:rPr lang="ru-RU" dirty="0" smtClean="0"/>
              <a:t>Такой функционал есть в </a:t>
            </a:r>
            <a:r>
              <a:rPr lang="en-US" dirty="0" smtClean="0"/>
              <a:t>Google Optimizer</a:t>
            </a:r>
            <a:r>
              <a:rPr lang="ru-RU" dirty="0" smtClean="0"/>
              <a:t>, но работа с тысячами-миллионами </a:t>
            </a:r>
            <a:r>
              <a:rPr lang="ru-RU" dirty="0" err="1" smtClean="0"/>
              <a:t>лендингов</a:t>
            </a:r>
            <a:r>
              <a:rPr lang="ru-RU" dirty="0" smtClean="0"/>
              <a:t> выходит за эти рамки.</a:t>
            </a:r>
          </a:p>
        </p:txBody>
      </p:sp>
    </p:spTree>
    <p:extLst>
      <p:ext uri="{BB962C8B-B14F-4D97-AF65-F5344CB8AC3E}">
        <p14:creationId xmlns:p14="http://schemas.microsoft.com/office/powerpoint/2010/main" val="3453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По этой же теме:</a:t>
            </a:r>
            <a:endParaRPr lang="ru-RU" sz="3600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38601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Григорий </a:t>
            </a:r>
            <a:r>
              <a:rPr lang="ru-RU" sz="2400" i="1" dirty="0" err="1" smtClean="0"/>
              <a:t>Бакунов</a:t>
            </a:r>
            <a:r>
              <a:rPr lang="ru-RU" sz="2400" i="1" dirty="0" smtClean="0"/>
              <a:t>, Яндекс</a:t>
            </a:r>
          </a:p>
          <a:p>
            <a:r>
              <a:rPr lang="en-US" sz="2000" dirty="0">
                <a:hlinkClick r:id="rId2"/>
              </a:rPr>
              <a:t>https://events.yandex.ru/lib/talks/823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r>
              <a:rPr lang="en-US" sz="2400" u="sng" dirty="0" smtClean="0"/>
              <a:t>Landing Page: </a:t>
            </a:r>
            <a:r>
              <a:rPr lang="ru-RU" sz="2400" u="sng" dirty="0" smtClean="0"/>
              <a:t>другой подход</a:t>
            </a:r>
            <a:r>
              <a:rPr lang="ru-RU" sz="2400" dirty="0" smtClean="0"/>
              <a:t> </a:t>
            </a:r>
          </a:p>
          <a:p>
            <a:r>
              <a:rPr lang="en-US" sz="2000" dirty="0" err="1" smtClean="0"/>
              <a:t>Yac</a:t>
            </a:r>
            <a:r>
              <a:rPr lang="en-US" sz="2000" dirty="0" smtClean="0"/>
              <a:t>/M, </a:t>
            </a:r>
            <a:r>
              <a:rPr lang="ru-RU" sz="2000" dirty="0" smtClean="0"/>
              <a:t>май 2013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Отличия:</a:t>
            </a:r>
          </a:p>
          <a:p>
            <a:r>
              <a:rPr lang="ru-RU" sz="2000" dirty="0" smtClean="0"/>
              <a:t>Там – только три </a:t>
            </a:r>
            <a:r>
              <a:rPr lang="ru-RU" sz="2000" dirty="0" err="1" smtClean="0"/>
              <a:t>лендинга</a:t>
            </a:r>
            <a:r>
              <a:rPr lang="ru-RU" sz="2000" dirty="0" smtClean="0"/>
              <a:t>, но очень много </a:t>
            </a:r>
            <a:r>
              <a:rPr lang="ru-RU" sz="2000" dirty="0" err="1" smtClean="0"/>
              <a:t>таргетингов</a:t>
            </a:r>
            <a:r>
              <a:rPr lang="ru-RU" sz="2000" dirty="0" smtClean="0"/>
              <a:t> (перемножение сегментов аудитории </a:t>
            </a:r>
            <a:r>
              <a:rPr lang="en-US" sz="2000" dirty="0" err="1" smtClean="0"/>
              <a:t>facebook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Почему работает (</a:t>
            </a:r>
            <a:r>
              <a:rPr lang="ru-RU" sz="2000" dirty="0" err="1" smtClean="0"/>
              <a:t>имхо</a:t>
            </a:r>
            <a:r>
              <a:rPr lang="ru-RU" sz="2000" dirty="0" smtClean="0"/>
              <a:t>):</a:t>
            </a:r>
          </a:p>
          <a:p>
            <a:r>
              <a:rPr lang="ru-RU" sz="2000" dirty="0" smtClean="0"/>
              <a:t>Машинное обучение</a:t>
            </a:r>
            <a:r>
              <a:rPr lang="en-US" sz="2000" dirty="0" smtClean="0"/>
              <a:t> </a:t>
            </a:r>
            <a:r>
              <a:rPr lang="ru-RU" sz="2000" dirty="0" smtClean="0"/>
              <a:t>не игнорирует малые данные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93925"/>
            <a:ext cx="3719149" cy="19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Кейс: находим сильную зависимость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модель пользователя, демонстрация поиска триггерной к-и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Модель:</a:t>
            </a:r>
            <a:endParaRPr lang="ru-RU" sz="2000" b="1" dirty="0"/>
          </a:p>
          <a:p>
            <a:r>
              <a:rPr lang="ru-RU" sz="1900" b="1" dirty="0" smtClean="0"/>
              <a:t>Есть «самая лучшая» комбинация, она имеет конверсию 50%</a:t>
            </a:r>
          </a:p>
          <a:p>
            <a:r>
              <a:rPr lang="ru-RU" sz="1900" b="1" dirty="0" smtClean="0"/>
              <a:t>При любой ошибке конверсия падает в 2 раза </a:t>
            </a:r>
            <a:r>
              <a:rPr lang="ru-RU" sz="1600" b="1" dirty="0" smtClean="0"/>
              <a:t>(1.5 </a:t>
            </a:r>
            <a:r>
              <a:rPr lang="en-US" sz="1600" b="1" dirty="0" smtClean="0"/>
              <a:t>~ 1.2 </a:t>
            </a:r>
            <a:r>
              <a:rPr lang="ru-RU" sz="1600" b="1" dirty="0" smtClean="0"/>
              <a:t>раза)</a:t>
            </a:r>
          </a:p>
          <a:p>
            <a:endParaRPr lang="ru-RU" sz="1600" dirty="0" smtClean="0"/>
          </a:p>
          <a:p>
            <a:r>
              <a:rPr lang="ru-RU" sz="1600" dirty="0" err="1"/>
              <a:t>Лендинг</a:t>
            </a:r>
            <a:r>
              <a:rPr lang="ru-RU" sz="1600" dirty="0"/>
              <a:t>: 6 факторов по 6 значений</a:t>
            </a:r>
            <a:r>
              <a:rPr lang="en-US" sz="1600" dirty="0"/>
              <a:t>  = </a:t>
            </a:r>
            <a:r>
              <a:rPr lang="ru-RU" sz="1600" dirty="0"/>
              <a:t>46656 штук</a:t>
            </a:r>
            <a:endParaRPr lang="en-US" sz="1600" dirty="0"/>
          </a:p>
          <a:p>
            <a:endParaRPr lang="ru-RU" sz="1600" dirty="0" smtClean="0"/>
          </a:p>
          <a:p>
            <a:r>
              <a:rPr lang="ru-RU" sz="1200" dirty="0" smtClean="0"/>
              <a:t>Угадано	Конверсия</a:t>
            </a:r>
          </a:p>
          <a:p>
            <a:r>
              <a:rPr lang="ru-RU" sz="1200" dirty="0" smtClean="0"/>
              <a:t>6	50.00%</a:t>
            </a:r>
          </a:p>
          <a:p>
            <a:r>
              <a:rPr lang="ru-RU" sz="1200" dirty="0" smtClean="0"/>
              <a:t>5 	25.00%</a:t>
            </a:r>
          </a:p>
          <a:p>
            <a:r>
              <a:rPr lang="ru-RU" sz="1200" dirty="0"/>
              <a:t>4</a:t>
            </a:r>
            <a:r>
              <a:rPr lang="ru-RU" sz="1200" dirty="0" smtClean="0"/>
              <a:t> 	12.50%</a:t>
            </a:r>
          </a:p>
          <a:p>
            <a:r>
              <a:rPr lang="ru-RU" sz="1200" dirty="0"/>
              <a:t>3</a:t>
            </a:r>
            <a:r>
              <a:rPr lang="ru-RU" sz="1200" dirty="0" smtClean="0"/>
              <a:t> 	6.25%</a:t>
            </a:r>
          </a:p>
          <a:p>
            <a:r>
              <a:rPr lang="ru-RU" sz="1200" dirty="0"/>
              <a:t>2 	3.13%</a:t>
            </a:r>
          </a:p>
          <a:p>
            <a:r>
              <a:rPr lang="ru-RU" sz="1200" dirty="0" smtClean="0"/>
              <a:t>1 	1.56%</a:t>
            </a:r>
          </a:p>
          <a:p>
            <a:endParaRPr lang="ru-RU" sz="1600" dirty="0" smtClean="0"/>
          </a:p>
          <a:p>
            <a:r>
              <a:rPr lang="ru-RU" sz="2000" dirty="0" smtClean="0"/>
              <a:t>* Усложним модель – возьмем 6 равноправных непересекающихся лучших комбинаций, такую задачу «сливом» </a:t>
            </a:r>
            <a:r>
              <a:rPr lang="ru-RU" sz="2000" dirty="0" err="1" smtClean="0"/>
              <a:t>рандомного</a:t>
            </a:r>
            <a:r>
              <a:rPr lang="ru-RU" sz="2000" dirty="0" smtClean="0"/>
              <a:t> трафика не решить.</a:t>
            </a:r>
          </a:p>
        </p:txBody>
      </p:sp>
    </p:spTree>
    <p:extLst>
      <p:ext uri="{BB962C8B-B14F-4D97-AF65-F5344CB8AC3E}">
        <p14:creationId xmlns:p14="http://schemas.microsoft.com/office/powerpoint/2010/main" val="25014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5829300" cy="714375"/>
          </a:xfrm>
        </p:spPr>
        <p:txBody>
          <a:bodyPr/>
          <a:lstStyle/>
          <a:p>
            <a:pPr eaLnBrk="1" hangingPunct="1"/>
            <a:r>
              <a:rPr lang="ru-RU" dirty="0"/>
              <a:t>А</a:t>
            </a:r>
            <a:r>
              <a:rPr lang="en-US" dirty="0"/>
              <a:t>/B </a:t>
            </a:r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Несколько принципиально разных вариантов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seoprofy.ua/wp-content/uploads/2013/05/ab-testing-596x424-cus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56060"/>
            <a:ext cx="5257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Кейс: доля найденных лучших</a:t>
            </a:r>
            <a:endParaRPr lang="ru-RU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643063"/>
            <a:ext cx="59721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5913" y="5301208"/>
            <a:ext cx="595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Скрипт «пользователя» «просматривает» </a:t>
            </a:r>
            <a:r>
              <a:rPr lang="ru-RU" dirty="0" err="1" smtClean="0"/>
              <a:t>лендинг</a:t>
            </a:r>
            <a:endParaRPr lang="ru-RU" dirty="0" smtClean="0"/>
          </a:p>
          <a:p>
            <a:r>
              <a:rPr lang="ru-RU" dirty="0" smtClean="0"/>
              <a:t>и делает действия на основе модели</a:t>
            </a:r>
          </a:p>
          <a:p>
            <a:r>
              <a:rPr lang="ru-RU" dirty="0" smtClean="0"/>
              <a:t>Еще модельные кейсы: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konvr.ru/pgs_cases.php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4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Кейс </a:t>
            </a:r>
            <a:r>
              <a:rPr lang="ru-RU" b="1" dirty="0" smtClean="0">
                <a:solidFill>
                  <a:srgbClr val="FF0000"/>
                </a:solidFill>
              </a:rPr>
              <a:t>живой 1</a:t>
            </a:r>
            <a:r>
              <a:rPr lang="ru-RU" dirty="0" smtClean="0">
                <a:solidFill>
                  <a:srgbClr val="FF0000"/>
                </a:solidFill>
              </a:rPr>
              <a:t>: рост на 67%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после оптимизации оформления рекламы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Сайт: </a:t>
            </a:r>
            <a:r>
              <a:rPr lang="en-US" sz="2400" u="sng" dirty="0" smtClean="0"/>
              <a:t>bigpicture.ru</a:t>
            </a:r>
          </a:p>
          <a:p>
            <a:r>
              <a:rPr lang="ru-RU" sz="2400" dirty="0" smtClean="0"/>
              <a:t>Срок: 3 недели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Конверсия = клик по рекламе, улучшаем </a:t>
            </a:r>
            <a:r>
              <a:rPr lang="en-US" sz="2400" dirty="0" smtClean="0"/>
              <a:t>CTR</a:t>
            </a:r>
            <a:endParaRPr lang="ru-RU" sz="2400" dirty="0" smtClean="0"/>
          </a:p>
          <a:p>
            <a:r>
              <a:rPr lang="ru-RU" sz="2400" b="1" dirty="0" smtClean="0"/>
              <a:t>Исходный </a:t>
            </a:r>
            <a:r>
              <a:rPr lang="en-US" sz="2400" b="1" dirty="0" smtClean="0"/>
              <a:t>CTR: </a:t>
            </a: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0.52%</a:t>
            </a:r>
          </a:p>
          <a:p>
            <a:r>
              <a:rPr lang="ru-RU" sz="2400" b="1" dirty="0" smtClean="0"/>
              <a:t>Достигнутый </a:t>
            </a:r>
            <a:r>
              <a:rPr lang="en-US" sz="2400" b="1" dirty="0" smtClean="0"/>
              <a:t>CTR: </a:t>
            </a:r>
            <a:r>
              <a:rPr lang="en-US" sz="2400" b="1" dirty="0" smtClean="0">
                <a:solidFill>
                  <a:srgbClr val="FF0000"/>
                </a:solidFill>
              </a:rPr>
              <a:t>0.87%</a:t>
            </a:r>
          </a:p>
          <a:p>
            <a:endParaRPr lang="en-US" sz="1600" dirty="0"/>
          </a:p>
          <a:p>
            <a:r>
              <a:rPr lang="ru-RU" sz="1600" u="sng" dirty="0" smtClean="0"/>
              <a:t>Работа с 15 параметрами оформления </a:t>
            </a:r>
            <a:r>
              <a:rPr lang="ru-RU" sz="1600" dirty="0" smtClean="0"/>
              <a:t>(РСЯ):</a:t>
            </a:r>
          </a:p>
          <a:p>
            <a:r>
              <a:rPr lang="ru-RU" sz="1600" dirty="0" smtClean="0"/>
              <a:t>ориентация, цвета, фоны, иконки, шрифты, размеры, т.д.</a:t>
            </a:r>
          </a:p>
          <a:p>
            <a:r>
              <a:rPr lang="ru-RU" sz="2400" dirty="0" smtClean="0"/>
              <a:t>Уникальных </a:t>
            </a:r>
            <a:r>
              <a:rPr lang="ru-RU" sz="2400" dirty="0"/>
              <a:t>оформлений: </a:t>
            </a:r>
            <a:r>
              <a:rPr lang="ru-RU" sz="2400" u="sng" dirty="0" smtClean="0"/>
              <a:t>4976640 вариантов</a:t>
            </a:r>
          </a:p>
          <a:p>
            <a:endParaRPr lang="ru-RU" sz="2000" u="sng" dirty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РАБОТАЕТ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36" y="1916832"/>
            <a:ext cx="492804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669360" cy="714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Лучшие варианты </a:t>
            </a:r>
            <a:r>
              <a:rPr lang="ru-RU" sz="3600" dirty="0"/>
              <a:t>параметров </a:t>
            </a:r>
            <a:r>
              <a:rPr lang="ru-RU" sz="3200" dirty="0"/>
              <a:t>оформления </a:t>
            </a:r>
            <a:r>
              <a:rPr lang="ru-RU" sz="3200" dirty="0" smtClean="0"/>
              <a:t>РСЯ для </a:t>
            </a:r>
            <a:r>
              <a:rPr lang="en-US" sz="3200" dirty="0" smtClean="0"/>
              <a:t>bigpicture.ru</a:t>
            </a:r>
            <a:endParaRPr lang="ru-RU" sz="32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type</a:t>
            </a:r>
            <a:r>
              <a:rPr lang="en-US" dirty="0"/>
              <a:t>: ["</a:t>
            </a:r>
            <a:r>
              <a:rPr lang="en-US" dirty="0" err="1">
                <a:solidFill>
                  <a:srgbClr val="FF0000"/>
                </a:solidFill>
              </a:rPr>
              <a:t>vertical</a:t>
            </a:r>
            <a:r>
              <a:rPr lang="en-US" dirty="0" err="1"/>
              <a:t>","horizontal</a:t>
            </a:r>
            <a:r>
              <a:rPr lang="en-US" dirty="0"/>
              <a:t>"],</a:t>
            </a:r>
          </a:p>
          <a:p>
            <a:r>
              <a:rPr lang="en-US" dirty="0" err="1"/>
              <a:t>font_family</a:t>
            </a:r>
            <a:r>
              <a:rPr lang="en-US" dirty="0"/>
              <a:t>: ["</a:t>
            </a:r>
            <a:r>
              <a:rPr lang="en-US" dirty="0" err="1"/>
              <a:t>arial</a:t>
            </a:r>
            <a:r>
              <a:rPr lang="en-US" dirty="0"/>
              <a:t>","</a:t>
            </a:r>
            <a:r>
              <a:rPr lang="en-US" dirty="0" err="1"/>
              <a:t>tahoma</a:t>
            </a:r>
            <a:r>
              <a:rPr lang="en-US" dirty="0"/>
              <a:t>","</a:t>
            </a:r>
            <a:r>
              <a:rPr lang="en-US" dirty="0" err="1">
                <a:solidFill>
                  <a:srgbClr val="FF0000"/>
                </a:solidFill>
              </a:rPr>
              <a:t>verdana</a:t>
            </a:r>
            <a:r>
              <a:rPr lang="en-US" dirty="0"/>
              <a:t>"],</a:t>
            </a:r>
          </a:p>
          <a:p>
            <a:r>
              <a:rPr lang="en-US" dirty="0" err="1"/>
              <a:t>title_font_size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","2"],</a:t>
            </a:r>
          </a:p>
          <a:p>
            <a:r>
              <a:rPr lang="en-US" dirty="0" err="1"/>
              <a:t>font_size</a:t>
            </a:r>
            <a:r>
              <a:rPr lang="en-US" dirty="0"/>
              <a:t>: ["0,8","0,9","1","1,1","</a:t>
            </a:r>
            <a:r>
              <a:rPr lang="en-US" dirty="0">
                <a:solidFill>
                  <a:srgbClr val="FF0000"/>
                </a:solidFill>
              </a:rPr>
              <a:t>1,2</a:t>
            </a:r>
            <a:r>
              <a:rPr lang="en-US" dirty="0"/>
              <a:t>"],</a:t>
            </a:r>
          </a:p>
          <a:p>
            <a:r>
              <a:rPr lang="en-US" dirty="0" err="1"/>
              <a:t>links_underline</a:t>
            </a:r>
            <a:r>
              <a:rPr lang="en-US" dirty="0"/>
              <a:t>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 err="1"/>
              <a:t>bg_color</a:t>
            </a:r>
            <a:r>
              <a:rPr lang="en-US" dirty="0"/>
              <a:t>: ["FFFFFF","F0F0F0","</a:t>
            </a:r>
            <a:r>
              <a:rPr lang="en-US" dirty="0">
                <a:solidFill>
                  <a:srgbClr val="FF0000"/>
                </a:solidFill>
              </a:rPr>
              <a:t>DDDDDD</a:t>
            </a:r>
            <a:r>
              <a:rPr lang="en-US" dirty="0"/>
              <a:t>","FDA24D"],</a:t>
            </a:r>
          </a:p>
          <a:p>
            <a:r>
              <a:rPr lang="en-US" dirty="0" err="1"/>
              <a:t>title_color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000000</a:t>
            </a:r>
            <a:r>
              <a:rPr lang="en-US" dirty="0"/>
              <a:t>","303030","0066CC"],</a:t>
            </a:r>
          </a:p>
          <a:p>
            <a:r>
              <a:rPr lang="en-US" dirty="0" err="1"/>
              <a:t>text_color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000000</a:t>
            </a:r>
            <a:r>
              <a:rPr lang="en-US" dirty="0"/>
              <a:t>","303030","0066CC"],</a:t>
            </a:r>
          </a:p>
          <a:p>
            <a:r>
              <a:rPr lang="en-US" dirty="0" err="1"/>
              <a:t>url_color</a:t>
            </a:r>
            <a:r>
              <a:rPr lang="en-US" dirty="0"/>
              <a:t>: ["006600","000000","303030","</a:t>
            </a:r>
            <a:r>
              <a:rPr lang="en-US" dirty="0">
                <a:solidFill>
                  <a:srgbClr val="FF0000"/>
                </a:solidFill>
              </a:rPr>
              <a:t>0066CC</a:t>
            </a:r>
            <a:r>
              <a:rPr lang="en-US" dirty="0"/>
              <a:t>"],</a:t>
            </a:r>
          </a:p>
          <a:p>
            <a:r>
              <a:rPr lang="en-US" dirty="0" err="1"/>
              <a:t>hover_color</a:t>
            </a:r>
            <a:r>
              <a:rPr lang="en-US" dirty="0"/>
              <a:t>: ["FF9900","303030","</a:t>
            </a:r>
            <a:r>
              <a:rPr lang="en-US" dirty="0">
                <a:solidFill>
                  <a:srgbClr val="FF0000"/>
                </a:solidFill>
              </a:rPr>
              <a:t>990000</a:t>
            </a:r>
            <a:r>
              <a:rPr lang="en-US" dirty="0"/>
              <a:t>"],</a:t>
            </a:r>
          </a:p>
          <a:p>
            <a:r>
              <a:rPr lang="en-US" dirty="0" err="1"/>
              <a:t>header_bg_color</a:t>
            </a:r>
            <a:r>
              <a:rPr lang="en-US" dirty="0"/>
              <a:t>: ["FFFFFF","F0F0F0","DDDDDD","</a:t>
            </a:r>
            <a:r>
              <a:rPr lang="en-US" dirty="0">
                <a:solidFill>
                  <a:srgbClr val="FF0000"/>
                </a:solidFill>
              </a:rPr>
              <a:t>FDA24D</a:t>
            </a:r>
            <a:r>
              <a:rPr lang="en-US" dirty="0"/>
              <a:t>"],</a:t>
            </a:r>
          </a:p>
          <a:p>
            <a:r>
              <a:rPr lang="en-US" dirty="0" err="1"/>
              <a:t>border_color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FFFFFF</a:t>
            </a:r>
            <a:r>
              <a:rPr lang="en-US" dirty="0"/>
              <a:t>","0066CC"],</a:t>
            </a:r>
          </a:p>
          <a:p>
            <a:r>
              <a:rPr lang="en-US" dirty="0"/>
              <a:t>favicon: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 err="1"/>
              <a:t>no_sitelinks</a:t>
            </a:r>
            <a:r>
              <a:rPr lang="en-US" dirty="0"/>
              <a:t>: ["</a:t>
            </a:r>
            <a:r>
              <a:rPr lang="en-US" dirty="0" err="1"/>
              <a:t>true","</a:t>
            </a:r>
            <a:r>
              <a:rPr lang="en-US" dirty="0" err="1">
                <a:solidFill>
                  <a:srgbClr val="FF0000"/>
                </a:solidFill>
              </a:rPr>
              <a:t>false</a:t>
            </a:r>
            <a:r>
              <a:rPr lang="en-US" dirty="0"/>
              <a:t>"],</a:t>
            </a:r>
          </a:p>
          <a:p>
            <a:r>
              <a:rPr lang="en-US" dirty="0"/>
              <a:t>limit: ["1","2","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"]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Кейс </a:t>
            </a:r>
            <a:r>
              <a:rPr lang="ru-RU" b="1" dirty="0" smtClean="0">
                <a:solidFill>
                  <a:srgbClr val="FF0000"/>
                </a:solidFill>
              </a:rPr>
              <a:t>живой 2</a:t>
            </a:r>
            <a:r>
              <a:rPr lang="ru-RU" dirty="0" smtClean="0">
                <a:solidFill>
                  <a:srgbClr val="FF0000"/>
                </a:solidFill>
              </a:rPr>
              <a:t>: рост на 68%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после оптимизации оформления рекламы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Сайт: </a:t>
            </a:r>
            <a:r>
              <a:rPr lang="en-US" sz="2400" u="sng" dirty="0"/>
              <a:t>muzhzdorov.ru</a:t>
            </a:r>
            <a:endParaRPr lang="en-US" sz="2400" u="sng" dirty="0" smtClean="0"/>
          </a:p>
          <a:p>
            <a:r>
              <a:rPr lang="ru-RU" sz="2400" dirty="0" smtClean="0"/>
              <a:t>Срок: 4 недели</a:t>
            </a:r>
          </a:p>
          <a:p>
            <a:endParaRPr lang="en-US" sz="2000" dirty="0" smtClean="0"/>
          </a:p>
          <a:p>
            <a:r>
              <a:rPr lang="ru-RU" sz="2000" dirty="0" smtClean="0"/>
              <a:t>Конверсия </a:t>
            </a:r>
            <a:r>
              <a:rPr lang="en-US" sz="2000" dirty="0" smtClean="0"/>
              <a:t>= </a:t>
            </a:r>
            <a:r>
              <a:rPr lang="ru-RU" sz="2000" dirty="0" smtClean="0"/>
              <a:t>клик по рекламе</a:t>
            </a:r>
          </a:p>
          <a:p>
            <a:r>
              <a:rPr lang="ru-RU" sz="2000" dirty="0" smtClean="0"/>
              <a:t>улучшаем </a:t>
            </a:r>
            <a:r>
              <a:rPr lang="en-US" sz="2000" dirty="0" smtClean="0"/>
              <a:t>CTR</a:t>
            </a:r>
            <a:endParaRPr lang="ru-RU" sz="20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Исходный </a:t>
            </a:r>
            <a:r>
              <a:rPr lang="en-US" sz="2400" b="1" dirty="0" smtClean="0"/>
              <a:t>CTR: </a:t>
            </a: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1.61%</a:t>
            </a:r>
          </a:p>
          <a:p>
            <a:r>
              <a:rPr lang="ru-RU" sz="2400" b="1" dirty="0" smtClean="0"/>
              <a:t>Достигнутый </a:t>
            </a:r>
            <a:r>
              <a:rPr lang="en-US" sz="2400" b="1" dirty="0" smtClean="0"/>
              <a:t>CTR: </a:t>
            </a:r>
            <a:r>
              <a:rPr lang="ru-RU" sz="2400" b="1" dirty="0" smtClean="0">
                <a:solidFill>
                  <a:srgbClr val="FF0000"/>
                </a:solidFill>
              </a:rPr>
              <a:t>2.71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</a:p>
          <a:p>
            <a:endParaRPr lang="en-US" dirty="0"/>
          </a:p>
          <a:p>
            <a:r>
              <a:rPr lang="ru-RU" u="sng" dirty="0" smtClean="0"/>
              <a:t>Работа с 11 параметрами оформления </a:t>
            </a:r>
            <a:r>
              <a:rPr lang="ru-RU" dirty="0" smtClean="0"/>
              <a:t>(РСЯ):</a:t>
            </a:r>
          </a:p>
          <a:p>
            <a:r>
              <a:rPr lang="ru-RU" dirty="0" smtClean="0"/>
              <a:t>ориентация, цвета, фоны, иконки, шрифты, размеры, т.д.</a:t>
            </a:r>
          </a:p>
          <a:p>
            <a:endParaRPr lang="ru-RU" sz="2000" u="sng" dirty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РАБОТАЕТ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14" y="1915485"/>
            <a:ext cx="3916655" cy="201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669360" cy="714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Лучшие варианты </a:t>
            </a:r>
            <a:r>
              <a:rPr lang="ru-RU" sz="3600" dirty="0"/>
              <a:t>параметров </a:t>
            </a:r>
            <a:r>
              <a:rPr lang="ru-RU" sz="3200" dirty="0"/>
              <a:t>оформления </a:t>
            </a:r>
            <a:r>
              <a:rPr lang="ru-RU" sz="3200" dirty="0" smtClean="0"/>
              <a:t>РСЯ для </a:t>
            </a:r>
            <a:r>
              <a:rPr lang="en-US" sz="3200" dirty="0" smtClean="0"/>
              <a:t>muzhzdorov.ru</a:t>
            </a:r>
            <a:endParaRPr lang="ru-RU" sz="32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font_family</a:t>
            </a:r>
            <a:r>
              <a:rPr lang="en-US" dirty="0"/>
              <a:t>: ["</a:t>
            </a:r>
            <a:r>
              <a:rPr lang="en-US" dirty="0" err="1"/>
              <a:t>arial</a:t>
            </a:r>
            <a:r>
              <a:rPr lang="en-US" dirty="0"/>
              <a:t>","courier new","</a:t>
            </a:r>
            <a:r>
              <a:rPr lang="en-US" dirty="0" err="1">
                <a:solidFill>
                  <a:srgbClr val="FF0000"/>
                </a:solidFill>
              </a:rPr>
              <a:t>tahoma</a:t>
            </a:r>
            <a:r>
              <a:rPr lang="en-US" dirty="0"/>
              <a:t>","times new roman","</a:t>
            </a:r>
            <a:r>
              <a:rPr lang="en-US" dirty="0" err="1"/>
              <a:t>verdana</a:t>
            </a:r>
            <a:r>
              <a:rPr lang="en-US" dirty="0"/>
              <a:t>"],</a:t>
            </a:r>
          </a:p>
          <a:p>
            <a:r>
              <a:rPr lang="en-US" dirty="0" err="1"/>
              <a:t>title_font_size</a:t>
            </a:r>
            <a:r>
              <a:rPr lang="en-US" dirty="0"/>
              <a:t>: ["1","2","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"],</a:t>
            </a:r>
          </a:p>
          <a:p>
            <a:r>
              <a:rPr lang="en-US" dirty="0" err="1"/>
              <a:t>font_size</a:t>
            </a:r>
            <a:r>
              <a:rPr lang="en-US" dirty="0"/>
              <a:t>: ["0,8","0,9","1","1,1","</a:t>
            </a:r>
            <a:r>
              <a:rPr lang="en-US" dirty="0">
                <a:solidFill>
                  <a:srgbClr val="FF0000"/>
                </a:solidFill>
              </a:rPr>
              <a:t>1,2</a:t>
            </a:r>
            <a:r>
              <a:rPr lang="en-US" dirty="0"/>
              <a:t>"],</a:t>
            </a:r>
          </a:p>
          <a:p>
            <a:r>
              <a:rPr lang="en-US" dirty="0" err="1"/>
              <a:t>links_underline</a:t>
            </a:r>
            <a:r>
              <a:rPr lang="en-US" dirty="0"/>
              <a:t>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 err="1"/>
              <a:t>bg_color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FFFFFF</a:t>
            </a:r>
            <a:r>
              <a:rPr lang="en-US" dirty="0"/>
              <a:t>","EEEEEE","FEE5C7"],</a:t>
            </a:r>
          </a:p>
          <a:p>
            <a:r>
              <a:rPr lang="en-US" dirty="0" err="1"/>
              <a:t>title_color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000000</a:t>
            </a:r>
            <a:r>
              <a:rPr lang="en-US" dirty="0"/>
              <a:t>","FF0000","444444","8B2213","E38A42"],</a:t>
            </a:r>
          </a:p>
          <a:p>
            <a:r>
              <a:rPr lang="en-US" dirty="0" err="1"/>
              <a:t>text_color</a:t>
            </a:r>
            <a:r>
              <a:rPr lang="en-US" dirty="0"/>
              <a:t>: ["000000","FF0000","444444","8B2213","</a:t>
            </a:r>
            <a:r>
              <a:rPr lang="en-US" dirty="0">
                <a:solidFill>
                  <a:srgbClr val="FF0000"/>
                </a:solidFill>
              </a:rPr>
              <a:t>E38A42</a:t>
            </a:r>
            <a:r>
              <a:rPr lang="en-US" dirty="0"/>
              <a:t>"],</a:t>
            </a:r>
          </a:p>
          <a:p>
            <a:r>
              <a:rPr lang="en-US" dirty="0" err="1"/>
              <a:t>url_color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006600</a:t>
            </a:r>
            <a:r>
              <a:rPr lang="en-US" dirty="0"/>
              <a:t>","0000CC"],</a:t>
            </a:r>
          </a:p>
          <a:p>
            <a:r>
              <a:rPr lang="en-US" dirty="0"/>
              <a:t>favicon: ["</a:t>
            </a:r>
            <a:r>
              <a:rPr lang="en-US" dirty="0" err="1"/>
              <a:t>true","</a:t>
            </a:r>
            <a:r>
              <a:rPr lang="en-US" dirty="0" err="1">
                <a:solidFill>
                  <a:srgbClr val="FF0000"/>
                </a:solidFill>
              </a:rPr>
              <a:t>false</a:t>
            </a:r>
            <a:r>
              <a:rPr lang="en-US" dirty="0"/>
              <a:t>"],</a:t>
            </a:r>
          </a:p>
          <a:p>
            <a:r>
              <a:rPr lang="en-US" dirty="0" err="1"/>
              <a:t>no_sitelinks</a:t>
            </a:r>
            <a:r>
              <a:rPr lang="en-US" dirty="0"/>
              <a:t>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/>
              <a:t>limit: ["1","2","3","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"]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Кейс </a:t>
            </a:r>
            <a:r>
              <a:rPr lang="ru-RU" b="1" dirty="0" smtClean="0">
                <a:solidFill>
                  <a:srgbClr val="FF0000"/>
                </a:solidFill>
              </a:rPr>
              <a:t>живой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: рост на </a:t>
            </a:r>
            <a:r>
              <a:rPr lang="en-US" dirty="0" smtClean="0">
                <a:solidFill>
                  <a:srgbClr val="FF0000"/>
                </a:solidFill>
              </a:rPr>
              <a:t>39</a:t>
            </a:r>
            <a:r>
              <a:rPr lang="ru-RU" dirty="0" smtClean="0">
                <a:solidFill>
                  <a:srgbClr val="FF0000"/>
                </a:solidFill>
              </a:rPr>
              <a:t>%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после оптимизации оформления рекламы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Сайт: </a:t>
            </a:r>
            <a:r>
              <a:rPr lang="en-US" sz="2400" u="sng" dirty="0"/>
              <a:t>buhgalteria.ru</a:t>
            </a:r>
            <a:endParaRPr lang="en-US" sz="2400" u="sng" dirty="0" smtClean="0"/>
          </a:p>
          <a:p>
            <a:r>
              <a:rPr lang="ru-RU" sz="2400" dirty="0" smtClean="0"/>
              <a:t>Срок: </a:t>
            </a:r>
            <a:r>
              <a:rPr lang="en-US" sz="2400" dirty="0" smtClean="0"/>
              <a:t>6</a:t>
            </a:r>
            <a:r>
              <a:rPr lang="ru-RU" sz="2400" dirty="0" smtClean="0"/>
              <a:t> недель</a:t>
            </a:r>
          </a:p>
          <a:p>
            <a:endParaRPr lang="en-US" sz="2000" dirty="0" smtClean="0"/>
          </a:p>
          <a:p>
            <a:r>
              <a:rPr lang="ru-RU" sz="2000" dirty="0" smtClean="0"/>
              <a:t>Конверсия </a:t>
            </a:r>
            <a:r>
              <a:rPr lang="en-US" sz="2000" dirty="0" smtClean="0"/>
              <a:t>= </a:t>
            </a:r>
            <a:r>
              <a:rPr lang="ru-RU" sz="2000" dirty="0" smtClean="0"/>
              <a:t>клик по рекламе</a:t>
            </a:r>
          </a:p>
          <a:p>
            <a:r>
              <a:rPr lang="ru-RU" sz="2000" dirty="0" smtClean="0"/>
              <a:t>улучшаем </a:t>
            </a:r>
            <a:r>
              <a:rPr lang="en-US" sz="2000" dirty="0" smtClean="0"/>
              <a:t>CTR</a:t>
            </a:r>
            <a:endParaRPr lang="ru-RU" sz="20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Исходный </a:t>
            </a:r>
            <a:r>
              <a:rPr lang="en-US" sz="2400" b="1" dirty="0" smtClean="0"/>
              <a:t>CTR: </a:t>
            </a: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0.32%</a:t>
            </a:r>
          </a:p>
          <a:p>
            <a:r>
              <a:rPr lang="ru-RU" sz="2400" b="1" dirty="0" smtClean="0"/>
              <a:t>Достигнутый </a:t>
            </a:r>
            <a:r>
              <a:rPr lang="en-US" sz="2400" b="1" dirty="0" smtClean="0"/>
              <a:t>CTR: </a:t>
            </a:r>
            <a:r>
              <a:rPr lang="ru-RU" sz="2400" b="1" dirty="0" smtClean="0">
                <a:solidFill>
                  <a:srgbClr val="FF0000"/>
                </a:solidFill>
              </a:rPr>
              <a:t>0.45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</a:p>
          <a:p>
            <a:endParaRPr lang="en-US" dirty="0"/>
          </a:p>
          <a:p>
            <a:r>
              <a:rPr lang="ru-RU" u="sng" dirty="0" smtClean="0"/>
              <a:t>Работа с 9 параметрами оформления </a:t>
            </a:r>
            <a:r>
              <a:rPr lang="ru-RU" dirty="0" smtClean="0"/>
              <a:t>(РСЯ):</a:t>
            </a:r>
          </a:p>
          <a:p>
            <a:r>
              <a:rPr lang="ru-RU" dirty="0" smtClean="0"/>
              <a:t>ориентация, цвета, фоны, иконки, шрифты, размеры, т.д.</a:t>
            </a:r>
          </a:p>
          <a:p>
            <a:endParaRPr lang="ru-RU" sz="2000" u="sng" dirty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РАБОТАЕТ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886126" cy="237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7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669360" cy="714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Лучшие варианты </a:t>
            </a:r>
            <a:r>
              <a:rPr lang="ru-RU" sz="3600" dirty="0"/>
              <a:t>параметров </a:t>
            </a:r>
            <a:r>
              <a:rPr lang="ru-RU" sz="3200" dirty="0"/>
              <a:t>оформления </a:t>
            </a:r>
            <a:r>
              <a:rPr lang="ru-RU" sz="3200" dirty="0" smtClean="0"/>
              <a:t>РСЯ для </a:t>
            </a:r>
            <a:r>
              <a:rPr lang="en-US" sz="3200" dirty="0" smtClean="0"/>
              <a:t>buhgalteria.ru</a:t>
            </a:r>
            <a:endParaRPr lang="ru-RU" sz="32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err="1" smtClean="0"/>
              <a:t>font_family</a:t>
            </a:r>
            <a:r>
              <a:rPr lang="en-US" dirty="0"/>
              <a:t>: ["</a:t>
            </a:r>
            <a:r>
              <a:rPr lang="en-US" dirty="0" err="1"/>
              <a:t>arial</a:t>
            </a:r>
            <a:r>
              <a:rPr lang="en-US" dirty="0"/>
              <a:t>","courier new","</a:t>
            </a:r>
            <a:r>
              <a:rPr lang="en-US" dirty="0" err="1">
                <a:solidFill>
                  <a:srgbClr val="FF0000"/>
                </a:solidFill>
              </a:rPr>
              <a:t>tahoma</a:t>
            </a:r>
            <a:r>
              <a:rPr lang="en-US" dirty="0"/>
              <a:t>","times new roman","</a:t>
            </a:r>
            <a:r>
              <a:rPr lang="en-US" dirty="0" err="1"/>
              <a:t>verdana</a:t>
            </a:r>
            <a:r>
              <a:rPr lang="en-US" dirty="0"/>
              <a:t>"],</a:t>
            </a:r>
          </a:p>
          <a:p>
            <a:r>
              <a:rPr lang="en-US" dirty="0" err="1"/>
              <a:t>title_font_size</a:t>
            </a:r>
            <a:r>
              <a:rPr lang="en-US" dirty="0"/>
              <a:t>: ["1","2","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"],</a:t>
            </a:r>
          </a:p>
          <a:p>
            <a:r>
              <a:rPr lang="en-US" dirty="0" err="1"/>
              <a:t>font_size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0,8</a:t>
            </a:r>
            <a:r>
              <a:rPr lang="en-US" dirty="0"/>
              <a:t>","0,9","1","1,1","1,2"],</a:t>
            </a:r>
          </a:p>
          <a:p>
            <a:r>
              <a:rPr lang="en-US" dirty="0" err="1"/>
              <a:t>links_underline</a:t>
            </a:r>
            <a:r>
              <a:rPr lang="en-US" dirty="0"/>
              <a:t>: ["</a:t>
            </a:r>
            <a:r>
              <a:rPr lang="en-US" dirty="0" err="1"/>
              <a:t>true","</a:t>
            </a:r>
            <a:r>
              <a:rPr lang="en-US" dirty="0" err="1">
                <a:solidFill>
                  <a:srgbClr val="FF0000"/>
                </a:solidFill>
              </a:rPr>
              <a:t>false</a:t>
            </a:r>
            <a:r>
              <a:rPr lang="en-US" dirty="0"/>
              <a:t>"],</a:t>
            </a:r>
          </a:p>
          <a:p>
            <a:r>
              <a:rPr lang="en-US" dirty="0" err="1"/>
              <a:t>bg_color</a:t>
            </a:r>
            <a:r>
              <a:rPr lang="en-US" dirty="0"/>
              <a:t>: ["FFFFFF","</a:t>
            </a:r>
            <a:r>
              <a:rPr lang="en-US" dirty="0">
                <a:solidFill>
                  <a:srgbClr val="FF0000"/>
                </a:solidFill>
              </a:rPr>
              <a:t>e7e7e7</a:t>
            </a:r>
            <a:r>
              <a:rPr lang="en-US" dirty="0"/>
              <a:t>","f2e8cc"],</a:t>
            </a:r>
          </a:p>
          <a:p>
            <a:r>
              <a:rPr lang="en-US" dirty="0" err="1"/>
              <a:t>text_color</a:t>
            </a:r>
            <a:r>
              <a:rPr lang="en-US" dirty="0"/>
              <a:t>: ["257cbf","636363","</a:t>
            </a:r>
            <a:r>
              <a:rPr lang="en-US" dirty="0">
                <a:solidFill>
                  <a:srgbClr val="FF0000"/>
                </a:solidFill>
              </a:rPr>
              <a:t>434343</a:t>
            </a:r>
            <a:r>
              <a:rPr lang="en-US" dirty="0"/>
              <a:t>","8a734e","f7164f","de5b54","1667a0","0a345b","0000CC"],</a:t>
            </a:r>
          </a:p>
          <a:p>
            <a:r>
              <a:rPr lang="en-US" dirty="0" err="1"/>
              <a:t>url_color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de5b54</a:t>
            </a:r>
            <a:r>
              <a:rPr lang="en-US" dirty="0"/>
              <a:t>","257cbf","000000"],</a:t>
            </a:r>
          </a:p>
          <a:p>
            <a:r>
              <a:rPr lang="en-US" dirty="0"/>
              <a:t>favicon: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/>
              <a:t>limit: ["1","2","3","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"]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6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7" y="714375"/>
            <a:ext cx="8249543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Случаи в </a:t>
            </a:r>
            <a:r>
              <a:rPr lang="en-US" dirty="0" smtClean="0"/>
              <a:t>MVT</a:t>
            </a:r>
            <a:r>
              <a:rPr lang="ru-RU" dirty="0" smtClean="0"/>
              <a:t> могут быть:</a:t>
            </a:r>
            <a:endParaRPr lang="ru-RU" sz="1800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Что </a:t>
            </a:r>
            <a:r>
              <a:rPr lang="ru-RU" sz="2400" dirty="0" smtClean="0">
                <a:solidFill>
                  <a:srgbClr val="FF0000"/>
                </a:solidFill>
              </a:rPr>
              <a:t>значения факторов </a:t>
            </a:r>
            <a:r>
              <a:rPr lang="ru-RU" sz="2400" b="1" dirty="0" smtClean="0">
                <a:solidFill>
                  <a:srgbClr val="FF0000"/>
                </a:solidFill>
              </a:rPr>
              <a:t>не влияют </a:t>
            </a:r>
            <a:r>
              <a:rPr lang="ru-RU" sz="2400" dirty="0" smtClean="0"/>
              <a:t>друг на друга и вообще влияют слабо - </a:t>
            </a:r>
            <a:r>
              <a:rPr lang="ru-RU" sz="2400" i="1" dirty="0" smtClean="0">
                <a:solidFill>
                  <a:srgbClr val="FF0000"/>
                </a:solidFill>
              </a:rPr>
              <a:t>решаем проблему 1 (кейсы живые на РСЯ)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Что </a:t>
            </a:r>
            <a:r>
              <a:rPr lang="ru-RU" sz="2400" dirty="0">
                <a:solidFill>
                  <a:srgbClr val="FF0000"/>
                </a:solidFill>
              </a:rPr>
              <a:t>значения факторов </a:t>
            </a:r>
            <a:r>
              <a:rPr lang="ru-RU" sz="2400" b="1" dirty="0" smtClean="0">
                <a:solidFill>
                  <a:srgbClr val="FF0000"/>
                </a:solidFill>
              </a:rPr>
              <a:t>влияют</a:t>
            </a:r>
            <a:r>
              <a:rPr lang="ru-RU" sz="2400" dirty="0" smtClean="0"/>
              <a:t> </a:t>
            </a:r>
            <a:r>
              <a:rPr lang="ru-RU" sz="2400" dirty="0"/>
              <a:t>друг на </a:t>
            </a:r>
            <a:r>
              <a:rPr lang="ru-RU" sz="2400" dirty="0" smtClean="0"/>
              <a:t>друга (есть комбинации, которые </a:t>
            </a:r>
            <a:r>
              <a:rPr lang="ru-RU" sz="2400" dirty="0" err="1" smtClean="0"/>
              <a:t>конвертятся</a:t>
            </a:r>
            <a:r>
              <a:rPr lang="ru-RU" sz="2400" dirty="0" smtClean="0"/>
              <a:t> существенно лучше других) – </a:t>
            </a:r>
            <a:r>
              <a:rPr lang="ru-RU" sz="2400" i="1" dirty="0" smtClean="0">
                <a:solidFill>
                  <a:srgbClr val="FF0000"/>
                </a:solidFill>
              </a:rPr>
              <a:t>решаем проблему 2 (кейсы модельные)</a:t>
            </a:r>
            <a:endParaRPr lang="ru-RU" sz="2400" i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944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741368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Возможности технологии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Увеличение конверсии за счет мелких изменений, анализ которых по отдельности труден и долог, но вместе дадут +70% к конверсии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Находим триггерные </a:t>
            </a:r>
            <a:r>
              <a:rPr lang="ru-RU" sz="2400" dirty="0" err="1" smtClean="0"/>
              <a:t>лендинги</a:t>
            </a:r>
            <a:r>
              <a:rPr lang="ru-RU" sz="2400" dirty="0" smtClean="0"/>
              <a:t>, которые сильно «цепляют» посетителя за счет полного попадания в набор его целей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Оптимизация всего, где есть интерактивность и сегменты: </a:t>
            </a:r>
            <a:r>
              <a:rPr lang="en-US" sz="2400" dirty="0" smtClean="0">
                <a:solidFill>
                  <a:srgbClr val="FF0000"/>
                </a:solidFill>
              </a:rPr>
              <a:t>RTB, e-mail </a:t>
            </a:r>
            <a:r>
              <a:rPr lang="ru-RU" sz="2400" dirty="0" smtClean="0">
                <a:solidFill>
                  <a:srgbClr val="FF0000"/>
                </a:solidFill>
              </a:rPr>
              <a:t>цепочки, советчики </a:t>
            </a:r>
            <a:r>
              <a:rPr lang="ru-RU" sz="2400" dirty="0" err="1" smtClean="0">
                <a:solidFill>
                  <a:srgbClr val="FF0000"/>
                </a:solidFill>
              </a:rPr>
              <a:t>доп.продаж</a:t>
            </a:r>
            <a:r>
              <a:rPr lang="ru-RU" sz="2400" dirty="0" smtClean="0">
                <a:solidFill>
                  <a:srgbClr val="FF0000"/>
                </a:solidFill>
              </a:rPr>
              <a:t>, ловля уходящих клиентов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741368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Разработка упрощенного, но производительного оптимизатора </a:t>
            </a:r>
            <a:r>
              <a:rPr lang="en-US" sz="2400" dirty="0" smtClean="0"/>
              <a:t>CTR </a:t>
            </a:r>
            <a:r>
              <a:rPr lang="ru-RU" sz="2400" dirty="0" smtClean="0"/>
              <a:t>РСЯ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Разработка конструктора </a:t>
            </a:r>
            <a:r>
              <a:rPr lang="ru-RU" sz="2400" dirty="0" err="1" smtClean="0"/>
              <a:t>лендингов</a:t>
            </a:r>
            <a:r>
              <a:rPr lang="ru-RU" sz="2400" dirty="0"/>
              <a:t> </a:t>
            </a:r>
            <a:r>
              <a:rPr lang="ru-RU" sz="2400" dirty="0" smtClean="0"/>
              <a:t>со вшитым тестированием </a:t>
            </a:r>
            <a:r>
              <a:rPr lang="en-US" sz="2400" dirty="0" err="1" smtClean="0"/>
              <a:t>Konvr</a:t>
            </a:r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Учет «индивидуальных» параметров пользователя (запрос, браузер, </a:t>
            </a:r>
            <a:r>
              <a:rPr lang="ru-RU" sz="2400" dirty="0" err="1" smtClean="0"/>
              <a:t>гео</a:t>
            </a:r>
            <a:r>
              <a:rPr lang="ru-RU" sz="2400" dirty="0" smtClean="0"/>
              <a:t>, </a:t>
            </a:r>
            <a:r>
              <a:rPr lang="ru-RU" sz="2400" dirty="0" err="1" smtClean="0"/>
              <a:t>т.д</a:t>
            </a:r>
            <a:r>
              <a:rPr lang="ru-RU" sz="2400" dirty="0" smtClean="0"/>
              <a:t>…)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Поиск партнерских агентств</a:t>
            </a:r>
          </a:p>
        </p:txBody>
      </p:sp>
    </p:spTree>
    <p:extLst>
      <p:ext uri="{BB962C8B-B14F-4D97-AF65-F5344CB8AC3E}">
        <p14:creationId xmlns:p14="http://schemas.microsoft.com/office/powerpoint/2010/main" val="18590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813376" cy="714375"/>
          </a:xfrm>
        </p:spPr>
        <p:txBody>
          <a:bodyPr/>
          <a:lstStyle/>
          <a:p>
            <a:pPr eaLnBrk="1" hangingPunct="1"/>
            <a:r>
              <a:rPr lang="en-US" dirty="0"/>
              <a:t>MVT</a:t>
            </a:r>
            <a:r>
              <a:rPr lang="ru-RU" dirty="0"/>
              <a:t> </a:t>
            </a:r>
            <a:r>
              <a:rPr lang="en-US" dirty="0"/>
              <a:t>– multivariate testing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200" dirty="0"/>
              <a:t>многовариантное тестирование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Страницы похожи, сделаны на одном шаблоне, но есть изменяемые параметры, у каждого несколько значений</a:t>
            </a:r>
          </a:p>
          <a:p>
            <a:endParaRPr lang="ru-RU" dirty="0" smtClean="0"/>
          </a:p>
          <a:p>
            <a:r>
              <a:rPr lang="ru-RU" dirty="0" smtClean="0"/>
              <a:t>Здесь: 2 варианта верхней плашки, 2 боковой, итого 4 уникальных</a:t>
            </a:r>
            <a:endParaRPr lang="ru-RU" dirty="0"/>
          </a:p>
        </p:txBody>
      </p:sp>
      <p:pic>
        <p:nvPicPr>
          <p:cNvPr id="2" name="Picture 2" descr="http://www.giuseppe-davies.co.uk/wp-content/uploads/2014/01/multivariate-tes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48" y="2837739"/>
            <a:ext cx="714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4" y="785813"/>
            <a:ext cx="7890073" cy="2457450"/>
          </a:xfrm>
        </p:spPr>
        <p:txBody>
          <a:bodyPr/>
          <a:lstStyle/>
          <a:p>
            <a:pPr eaLnBrk="1" hangingPunct="1"/>
            <a:r>
              <a:rPr lang="en-US" sz="9600" dirty="0" err="1" smtClean="0">
                <a:solidFill>
                  <a:srgbClr val="FF6600"/>
                </a:solidFill>
                <a:latin typeface="Elephant" pitchFamily="18" charset="0"/>
              </a:rPr>
              <a:t>konvr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ru-RU" sz="5400" dirty="0">
                <a:solidFill>
                  <a:srgbClr val="FF6600"/>
                </a:solidFill>
              </a:rPr>
              <a:t>CPA и технологии </a:t>
            </a:r>
            <a:r>
              <a:rPr lang="ru-RU" sz="3200" dirty="0">
                <a:solidFill>
                  <a:srgbClr val="FF6600"/>
                </a:solidFill>
              </a:rPr>
              <a:t>интерактивной оптимизации</a:t>
            </a:r>
            <a:endParaRPr lang="ru-RU" sz="3100" dirty="0" smtClean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31840" y="3789040"/>
            <a:ext cx="3426173" cy="230539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000" kern="1200" dirty="0" smtClean="0"/>
              <a:t>Евгений Трофименко</a:t>
            </a:r>
            <a:endParaRPr lang="en-US" sz="2000" kern="1200" dirty="0" smtClean="0"/>
          </a:p>
          <a:p>
            <a:pPr marL="0" indent="0" eaLnBrk="1" hangingPunct="1">
              <a:buNone/>
              <a:defRPr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raise@konvr.ru</a:t>
            </a:r>
            <a:endParaRPr lang="en-US" sz="2000" kern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hlinkClick r:id="rId3"/>
              </a:rPr>
              <a:t>http://konvr.ru/</a:t>
            </a:r>
            <a:endParaRPr lang="en-US" sz="2000" kern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</a:t>
            </a:r>
            <a:r>
              <a:rPr lang="en-US" sz="2000" kern="1200" dirty="0" smtClean="0"/>
              <a:t> </a:t>
            </a:r>
            <a:r>
              <a:rPr lang="en-US" sz="2000" u="sng" kern="1200" dirty="0" err="1" smtClean="0"/>
              <a:t>eugene.trofimenko</a:t>
            </a:r>
            <a:endParaRPr lang="en-US" sz="2000" u="sng" kern="1200" dirty="0" smtClean="0"/>
          </a:p>
          <a:p>
            <a:pPr marL="0" indent="0" eaLnBrk="1" hangingPunct="1">
              <a:buNone/>
              <a:defRPr/>
            </a:pPr>
            <a:r>
              <a:rPr lang="ru-RU" sz="2000" dirty="0"/>
              <a:t>+7 (495) 669-32-81</a:t>
            </a:r>
            <a:endParaRPr lang="ru-RU" sz="2000" kern="1200" dirty="0"/>
          </a:p>
        </p:txBody>
      </p:sp>
    </p:spTree>
    <p:extLst>
      <p:ext uri="{BB962C8B-B14F-4D97-AF65-F5344CB8AC3E}">
        <p14:creationId xmlns:p14="http://schemas.microsoft.com/office/powerpoint/2010/main" val="33275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7" y="714375"/>
            <a:ext cx="8249543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«Наивный*» метод не работает</a:t>
            </a:r>
            <a:r>
              <a:rPr lang="ru-RU" dirty="0"/>
              <a:t>:</a:t>
            </a:r>
            <a:br>
              <a:rPr lang="ru-RU" dirty="0"/>
            </a:br>
            <a:r>
              <a:rPr lang="ru-RU" sz="1800" dirty="0"/>
              <a:t>* сделать вывод на основании случайных </a:t>
            </a:r>
            <a:r>
              <a:rPr lang="ru-RU" sz="1800" dirty="0" smtClean="0"/>
              <a:t>показов, независимости факторов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При не очень сильном влиянии на </a:t>
            </a:r>
            <a:r>
              <a:rPr lang="en-US" sz="2400" dirty="0" smtClean="0"/>
              <a:t>CR (dCR~50%)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 увеличении числа факторов (6+)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 увеличении числа значений факторов</a:t>
            </a:r>
          </a:p>
          <a:p>
            <a:endParaRPr lang="ru-RU" sz="2400" dirty="0" smtClean="0"/>
          </a:p>
          <a:p>
            <a:r>
              <a:rPr lang="ru-RU" sz="2400" u="sng" dirty="0" smtClean="0"/>
              <a:t>А если всё это вместе? В кейсах: 9</a:t>
            </a:r>
            <a:r>
              <a:rPr lang="en-US" sz="2400" u="sng" dirty="0" smtClean="0"/>
              <a:t>, 11, 15 </a:t>
            </a:r>
            <a:r>
              <a:rPr lang="ru-RU" sz="2400" u="sng" dirty="0" smtClean="0"/>
              <a:t>факторов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Почему нет: </a:t>
            </a:r>
            <a:r>
              <a:rPr lang="ru-RU" sz="2400" b="1" dirty="0" smtClean="0">
                <a:solidFill>
                  <a:srgbClr val="FF0000"/>
                </a:solidFill>
              </a:rPr>
              <a:t>влияние «хвоста» всех остальных сильнее влияния исследуемого фактора.</a:t>
            </a:r>
          </a:p>
          <a:p>
            <a:endParaRPr lang="ru-RU" sz="2400" dirty="0" smtClean="0"/>
          </a:p>
          <a:p>
            <a:r>
              <a:rPr lang="ru-RU" sz="2400" dirty="0" smtClean="0"/>
              <a:t>Демонстрация </a:t>
            </a:r>
            <a:r>
              <a:rPr lang="ru-RU" sz="2400" dirty="0" err="1" smtClean="0"/>
              <a:t>нерабочести</a:t>
            </a:r>
            <a:r>
              <a:rPr lang="ru-RU" sz="2400" dirty="0" smtClean="0"/>
              <a:t> «наивного» подхода:</a:t>
            </a:r>
            <a:endParaRPr lang="ru-RU" sz="2400" dirty="0"/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konvr.ru/pgs_cases.php?id=11</a:t>
            </a:r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08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885384" cy="714375"/>
          </a:xfrm>
        </p:spPr>
        <p:txBody>
          <a:bodyPr/>
          <a:lstStyle/>
          <a:p>
            <a:pPr eaLnBrk="1" hangingPunct="1"/>
            <a:r>
              <a:rPr lang="en-US" dirty="0"/>
              <a:t>MVT</a:t>
            </a:r>
            <a:r>
              <a:rPr lang="ru-RU" dirty="0"/>
              <a:t> </a:t>
            </a:r>
            <a:r>
              <a:rPr lang="en-US" dirty="0"/>
              <a:t>– multivariate testing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>многовариантное тестирование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Число уникальных вариантов </a:t>
            </a:r>
            <a:r>
              <a:rPr lang="ru-RU" dirty="0" err="1" smtClean="0"/>
              <a:t>лендинга</a:t>
            </a:r>
            <a:r>
              <a:rPr lang="ru-RU" dirty="0" smtClean="0"/>
              <a:t> быстро растет: тут 2</a:t>
            </a:r>
            <a:r>
              <a:rPr lang="en-US" dirty="0" smtClean="0"/>
              <a:t>^4=16</a:t>
            </a:r>
            <a:endParaRPr lang="ru-RU" dirty="0" smtClean="0"/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davidshawblog.com/wp-content/uploads/2013/05/multivariate-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76" y="2348880"/>
            <a:ext cx="5046072" cy="37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99" y="714377"/>
            <a:ext cx="7147031" cy="1145255"/>
          </a:xfrm>
        </p:spPr>
        <p:txBody>
          <a:bodyPr/>
          <a:lstStyle/>
          <a:p>
            <a:pPr eaLnBrk="1" hangingPunct="1"/>
            <a:r>
              <a:rPr lang="ru-RU" dirty="0" smtClean="0"/>
              <a:t>Ограничение </a:t>
            </a:r>
            <a:r>
              <a:rPr lang="en-US" dirty="0" smtClean="0"/>
              <a:t>A/B </a:t>
            </a:r>
            <a:r>
              <a:rPr lang="ru-RU" dirty="0" smtClean="0"/>
              <a:t>и </a:t>
            </a:r>
            <a:r>
              <a:rPr lang="en-US" dirty="0" smtClean="0"/>
              <a:t>MVT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3200" dirty="0" smtClean="0"/>
              <a:t>работа с небольшим числом вариантов</a:t>
            </a:r>
            <a:endParaRPr lang="ru-RU" sz="32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2090465"/>
            <a:ext cx="734481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На каждый уникальный вариант </a:t>
            </a:r>
            <a:r>
              <a:rPr lang="ru-RU" sz="2400" dirty="0" err="1" smtClean="0"/>
              <a:t>лендинга</a:t>
            </a:r>
            <a:endParaRPr lang="ru-RU" sz="2400" dirty="0"/>
          </a:p>
          <a:p>
            <a:r>
              <a:rPr lang="ru-RU" sz="1400" dirty="0" smtClean="0"/>
              <a:t>(в </a:t>
            </a:r>
            <a:r>
              <a:rPr lang="en-US" sz="1400" dirty="0" smtClean="0"/>
              <a:t>MVT </a:t>
            </a:r>
            <a:r>
              <a:rPr lang="ru-RU" sz="1400" dirty="0" smtClean="0"/>
              <a:t>получается перемножением числа вариантов по всем изменяемым факторам)</a:t>
            </a:r>
            <a:endParaRPr lang="ru-RU" sz="1400" dirty="0"/>
          </a:p>
          <a:p>
            <a:r>
              <a:rPr lang="ru-RU" sz="2400" u="sng" dirty="0" smtClean="0"/>
              <a:t>мы должны накопить некую «достоверную» статистику</a:t>
            </a:r>
            <a:r>
              <a:rPr lang="ru-RU" sz="2400" dirty="0" smtClean="0"/>
              <a:t>, по ней и выбрать лучший вариант.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Но возникают проблемы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Не можем работать с большим числом вариантов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Варианты могут слабо отличаться друг от друга по конверсии</a:t>
            </a: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ru-RU" sz="2400" dirty="0" smtClean="0"/>
              <a:t>Все ограничивают себя…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00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58293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Сергей </a:t>
            </a:r>
            <a:r>
              <a:rPr lang="ru-RU" dirty="0" err="1" smtClean="0"/>
              <a:t>Спивак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406"/>
            <a:ext cx="7735436" cy="57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856988"/>
            <a:ext cx="7416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Источник С. </a:t>
            </a:r>
            <a:r>
              <a:rPr lang="ru-RU" sz="1400" dirty="0" err="1" smtClean="0"/>
              <a:t>Спивак</a:t>
            </a:r>
            <a:r>
              <a:rPr lang="ru-RU" sz="1400" dirty="0" smtClean="0"/>
              <a:t> «</a:t>
            </a:r>
            <a:r>
              <a:rPr lang="ru-RU" sz="1400" dirty="0"/>
              <a:t>Как сделать продающий сайт</a:t>
            </a:r>
            <a:r>
              <a:rPr lang="ru-RU" sz="1400" dirty="0" smtClean="0"/>
              <a:t>?» ДИ2014 </a:t>
            </a:r>
            <a:r>
              <a:rPr lang="en-US" sz="800" dirty="0" smtClean="0"/>
              <a:t>http</a:t>
            </a:r>
            <a:r>
              <a:rPr lang="en-US" sz="800" dirty="0"/>
              <a:t>://di.by/upload/iblock/1f3/%D0%9A%D0%B0%D0%BA%20%D1%81%D0%B4%D0%B5%D0%BB%D0%B0%D1%82%D1%8C%20%D0%BF%D1%80%D0%BE%D0%B4%D0%B0%D1%8E%D1%89%D0%B8%D0%B9%20%D1%81%D0%B0%D0%B9%D1%82%20(%D0%94%D0%98-2014,%20%D0%A1.%D0%A1%D0%BF%D0%B8%D0%B2%D0%B0%D0%BA).</a:t>
            </a:r>
            <a:r>
              <a:rPr lang="en-US" sz="800" dirty="0" smtClean="0"/>
              <a:t>pdf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6706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6000" dirty="0" smtClean="0"/>
              <a:t>Проблема 1.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4" y="1857375"/>
            <a:ext cx="803408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Проблема </a:t>
            </a:r>
            <a:r>
              <a:rPr lang="ru-RU" sz="3600" dirty="0"/>
              <a:t>с </a:t>
            </a:r>
            <a:r>
              <a:rPr lang="ru-RU" sz="3600" dirty="0" smtClean="0"/>
              <a:t>получением достоверных результатов, большими затратами на тестирование «небольших» изменений.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Зато этих изменений может быть очень много.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суммарный вклад их будет велик.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Велик, но не достигнут…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99" y="714377"/>
            <a:ext cx="7147031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Если мы работаем со слабыми изменениями? 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33391" y="2079175"/>
            <a:ext cx="734481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Например, слабо влияют:</a:t>
            </a:r>
          </a:p>
          <a:p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Цвет текста и фон текста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Шрифт (фонт) и его размер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Оформление </a:t>
            </a:r>
            <a:r>
              <a:rPr lang="ru-RU" sz="2400" dirty="0" smtClean="0"/>
              <a:t>кнопок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err="1" smtClean="0"/>
              <a:t>Бордер</a:t>
            </a:r>
            <a:r>
              <a:rPr lang="ru-RU" sz="2400" dirty="0" smtClean="0"/>
              <a:t>, иконки, цвет и наличие ссылок, т.д.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/>
              <a:t>Любые «мелкие» отличия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/>
          </a:p>
          <a:p>
            <a:r>
              <a:rPr lang="ru-RU" sz="2000" dirty="0" smtClean="0"/>
              <a:t>Каждое из изменений – слабо повлияет на конверсию.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Но тем сложнее получить достоверные данные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по нему, тем дороже его оттестировать!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86899" y="692696"/>
            <a:ext cx="7461448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Достоверность результатов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515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https://vwo.com/ab-split-test-significance-calculator</a:t>
            </a:r>
            <a:r>
              <a:rPr lang="en-US" sz="2400" dirty="0" smtClean="0">
                <a:hlinkClick r:id="rId2"/>
              </a:rPr>
              <a:t>/</a:t>
            </a:r>
            <a:endParaRPr lang="ru-RU" sz="2400" dirty="0" smtClean="0"/>
          </a:p>
          <a:p>
            <a:r>
              <a:rPr lang="ru-RU" sz="2000" dirty="0" smtClean="0"/>
              <a:t>Существует достоверность отличия нескольких вариантов</a:t>
            </a:r>
            <a:r>
              <a:rPr lang="en-US" sz="2000" dirty="0" smtClean="0"/>
              <a:t> </a:t>
            </a:r>
            <a:r>
              <a:rPr lang="ru-RU" sz="2000" dirty="0" smtClean="0"/>
              <a:t>друг от друга, не говорим о достоверности самой по себе</a:t>
            </a:r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20" y="2725936"/>
            <a:ext cx="5256584" cy="33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0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4858</TotalTime>
  <Words>1556</Words>
  <Application>Microsoft Office PowerPoint</Application>
  <PresentationFormat>Экран (4:3)</PresentationFormat>
  <Paragraphs>274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konvr CPA и технологии интерактивной оптимизации</vt:lpstr>
      <vt:lpstr>А/B тестирование</vt:lpstr>
      <vt:lpstr>MVT – multivariate testing многовариантное тестирование</vt:lpstr>
      <vt:lpstr>MVT – multivariate testing многовариантное тестирование</vt:lpstr>
      <vt:lpstr>Ограничение A/B и MVT: работа с небольшим числом вариантов</vt:lpstr>
      <vt:lpstr>Сергей Спивак</vt:lpstr>
      <vt:lpstr>Проблема 1.</vt:lpstr>
      <vt:lpstr>Если мы работаем со слабыми изменениями? </vt:lpstr>
      <vt:lpstr>Достоверность результатов</vt:lpstr>
      <vt:lpstr>Пусть конверсия 1%, а одно слабое изменение дает +5% (итоговая 1.05%)</vt:lpstr>
      <vt:lpstr>Ловушка мелких изменений. А если таких параметров 10? 20?</vt:lpstr>
      <vt:lpstr>Проблема 2.</vt:lpstr>
      <vt:lpstr>Триггерные комбинации: полное попадание в цели посетителя пусть есть общий трафик по теме «аренда гостиниц для отдыха»: </vt:lpstr>
      <vt:lpstr>Лендинг – как ключ к замку Чем полнее совпадение – тем сильнее цепляет</vt:lpstr>
      <vt:lpstr>с большим числом вариантов «они» не работают</vt:lpstr>
      <vt:lpstr>Решение обеих проблем: http://konvr.ru/ </vt:lpstr>
      <vt:lpstr>Интерактивная работа: это важно!</vt:lpstr>
      <vt:lpstr>По этой же теме:</vt:lpstr>
      <vt:lpstr>Кейс: находим сильную зависимость модель пользователя, демонстрация поиска триггерной к-и</vt:lpstr>
      <vt:lpstr>Кейс: доля найденных лучших</vt:lpstr>
      <vt:lpstr>Кейс живой 1: рост на 67% после оптимизации оформления рекламы</vt:lpstr>
      <vt:lpstr>Лучшие варианты параметров оформления РСЯ для bigpicture.ru</vt:lpstr>
      <vt:lpstr>Кейс живой 2: рост на 68% после оптимизации оформления рекламы</vt:lpstr>
      <vt:lpstr>Лучшие варианты параметров оформления РСЯ для muzhzdorov.ru</vt:lpstr>
      <vt:lpstr>Кейс живой 3: рост на 39% после оптимизации оформления рекламы</vt:lpstr>
      <vt:lpstr>Лучшие варианты параметров оформления РСЯ для buhgalteria.ru</vt:lpstr>
      <vt:lpstr>Случаи в MVT могут быть:</vt:lpstr>
      <vt:lpstr>Возможности технологии</vt:lpstr>
      <vt:lpstr>Планы</vt:lpstr>
      <vt:lpstr>konvr CPA и технологии интерактивной оптимизации</vt:lpstr>
      <vt:lpstr>«Наивный*» метод не работает: * сделать вывод на основании случайных показов, независимости факторов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алгоритмов Яндекса и методов исследований: новые возможности анализа</dc:title>
  <dc:creator>euhenio</dc:creator>
  <cp:lastModifiedBy>euhenio</cp:lastModifiedBy>
  <cp:revision>525</cp:revision>
  <cp:lastPrinted>2014-02-13T00:09:38Z</cp:lastPrinted>
  <dcterms:modified xsi:type="dcterms:W3CDTF">2015-05-29T06:54:36Z</dcterms:modified>
</cp:coreProperties>
</file>