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7"/>
  </p:handoutMasterIdLst>
  <p:sldIdLst>
    <p:sldId id="256" r:id="rId2"/>
    <p:sldId id="351" r:id="rId3"/>
    <p:sldId id="353" r:id="rId4"/>
    <p:sldId id="348" r:id="rId5"/>
    <p:sldId id="349" r:id="rId6"/>
    <p:sldId id="350" r:id="rId7"/>
    <p:sldId id="352" r:id="rId8"/>
    <p:sldId id="356" r:id="rId9"/>
    <p:sldId id="347" r:id="rId10"/>
    <p:sldId id="346" r:id="rId11"/>
    <p:sldId id="355" r:id="rId12"/>
    <p:sldId id="354" r:id="rId13"/>
    <p:sldId id="358" r:id="rId14"/>
    <p:sldId id="357" r:id="rId15"/>
    <p:sldId id="292" r:id="rId16"/>
  </p:sldIdLst>
  <p:sldSz cx="9144000" cy="6858000" type="screen4x3"/>
  <p:notesSz cx="66690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64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1690183-20AA-4F0B-9388-8EADA5ED8BAE}" type="datetimeFigureOut">
              <a:rPr lang="en-GB"/>
              <a:pPr>
                <a:defRPr/>
              </a:pPr>
              <a:t>31/10/2017</a:t>
            </a:fld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55E19B-6817-4701-8C24-8184510AC3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53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1035" name="Freeform 11"/>
          <p:cNvSpPr>
            <a:spLocks noChangeAspect="1"/>
          </p:cNvSpPr>
          <p:nvPr userDrawn="1"/>
        </p:nvSpPr>
        <p:spPr bwMode="gray">
          <a:xfrm>
            <a:off x="287338" y="0"/>
            <a:ext cx="161925" cy="554038"/>
          </a:xfrm>
          <a:custGeom>
            <a:avLst/>
            <a:gdLst>
              <a:gd name="T0" fmla="*/ 120 w 120"/>
              <a:gd name="T1" fmla="*/ 328 h 411"/>
              <a:gd name="T2" fmla="*/ 120 w 120"/>
              <a:gd name="T3" fmla="*/ 0 h 411"/>
              <a:gd name="T4" fmla="*/ 0 w 120"/>
              <a:gd name="T5" fmla="*/ 0 h 411"/>
              <a:gd name="T6" fmla="*/ 0 w 120"/>
              <a:gd name="T7" fmla="*/ 411 h 411"/>
              <a:gd name="T8" fmla="*/ 120 w 120"/>
              <a:gd name="T9" fmla="*/ 328 h 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11"/>
              <a:gd name="T17" fmla="*/ 120 w 120"/>
              <a:gd name="T18" fmla="*/ 411 h 4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11">
                <a:moveTo>
                  <a:pt x="120" y="328"/>
                </a:moveTo>
                <a:lnTo>
                  <a:pt x="120" y="0"/>
                </a:lnTo>
                <a:lnTo>
                  <a:pt x="0" y="0"/>
                </a:lnTo>
                <a:lnTo>
                  <a:pt x="0" y="411"/>
                </a:lnTo>
                <a:lnTo>
                  <a:pt x="120" y="328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6" name="Freeform 12"/>
          <p:cNvSpPr>
            <a:spLocks noChangeAspect="1"/>
          </p:cNvSpPr>
          <p:nvPr userDrawn="1"/>
        </p:nvSpPr>
        <p:spPr bwMode="gray">
          <a:xfrm>
            <a:off x="287338" y="6238875"/>
            <a:ext cx="161925" cy="615950"/>
          </a:xfrm>
          <a:custGeom>
            <a:avLst/>
            <a:gdLst>
              <a:gd name="T0" fmla="*/ 0 w 120"/>
              <a:gd name="T1" fmla="*/ 85 h 456"/>
              <a:gd name="T2" fmla="*/ 0 w 120"/>
              <a:gd name="T3" fmla="*/ 456 h 456"/>
              <a:gd name="T4" fmla="*/ 120 w 120"/>
              <a:gd name="T5" fmla="*/ 456 h 456"/>
              <a:gd name="T6" fmla="*/ 120 w 120"/>
              <a:gd name="T7" fmla="*/ 0 h 456"/>
              <a:gd name="T8" fmla="*/ 0 w 120"/>
              <a:gd name="T9" fmla="*/ 85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56"/>
              <a:gd name="T17" fmla="*/ 120 w 120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56">
                <a:moveTo>
                  <a:pt x="0" y="85"/>
                </a:moveTo>
                <a:lnTo>
                  <a:pt x="0" y="456"/>
                </a:lnTo>
                <a:lnTo>
                  <a:pt x="120" y="456"/>
                </a:lnTo>
                <a:lnTo>
                  <a:pt x="120" y="0"/>
                </a:lnTo>
                <a:lnTo>
                  <a:pt x="0" y="85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 userDrawn="1"/>
        </p:nvSpPr>
        <p:spPr bwMode="auto">
          <a:xfrm>
            <a:off x="539750" y="6467475"/>
            <a:ext cx="82089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solidFill>
                  <a:schemeClr val="accent2"/>
                </a:solidFill>
              </a:rPr>
              <a:t>Евгений Трофименко			</a:t>
            </a:r>
            <a:r>
              <a:rPr lang="en-US" sz="1200" b="1" dirty="0">
                <a:solidFill>
                  <a:schemeClr val="accent2"/>
                </a:solidFill>
              </a:rPr>
              <a:t>		</a:t>
            </a:r>
            <a:r>
              <a:rPr lang="ru-RU" sz="1200" b="1" dirty="0">
                <a:solidFill>
                  <a:schemeClr val="accent2"/>
                </a:solidFill>
              </a:rPr>
              <a:t>	</a:t>
            </a:r>
            <a:r>
              <a:rPr lang="en-US" sz="1200" b="1" dirty="0" smtClean="0">
                <a:solidFill>
                  <a:schemeClr val="accent2"/>
                </a:solidFill>
              </a:rPr>
              <a:t>raise@konvr.ru</a:t>
            </a:r>
          </a:p>
          <a:p>
            <a:pPr>
              <a:spcBef>
                <a:spcPct val="50000"/>
              </a:spcBef>
              <a:defRPr/>
            </a:pPr>
            <a:endParaRPr lang="en-GB" sz="1200" b="1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" TargetMode="External"/><Relationship Id="rId2" Type="http://schemas.openxmlformats.org/officeDocument/2006/relationships/hyperlink" Target="mailto:raise@konvr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785813"/>
            <a:ext cx="7772400" cy="1851099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convertbattle</a:t>
            </a:r>
            <a:r>
              <a:rPr lang="ru-RU" sz="9600" dirty="0" smtClean="0">
                <a:solidFill>
                  <a:srgbClr val="FF6600"/>
                </a:solidFill>
                <a:latin typeface="Elephant" pitchFamily="18" charset="0"/>
              </a:rPr>
              <a:t/>
            </a:r>
            <a:br>
              <a:rPr lang="ru-RU" sz="9600" dirty="0" smtClean="0">
                <a:solidFill>
                  <a:srgbClr val="FF6600"/>
                </a:solidFill>
                <a:latin typeface="Elephant" pitchFamily="18" charset="0"/>
              </a:rPr>
            </a:br>
            <a:r>
              <a:rPr lang="en-US" sz="6000" dirty="0" err="1" smtClean="0">
                <a:solidFill>
                  <a:srgbClr val="FF6600"/>
                </a:solidFill>
                <a:latin typeface="Elephant" pitchFamily="18" charset="0"/>
              </a:rPr>
              <a:t>konvr</a:t>
            </a:r>
            <a:r>
              <a:rPr lang="ru-RU" sz="9600" b="1" dirty="0"/>
              <a:t/>
            </a:r>
            <a:br>
              <a:rPr lang="ru-RU" sz="9600" b="1" dirty="0"/>
            </a:br>
            <a:r>
              <a:rPr lang="ru-RU" sz="3200" b="1" dirty="0" smtClean="0">
                <a:solidFill>
                  <a:srgbClr val="FF6600"/>
                </a:solidFill>
              </a:rPr>
              <a:t>тестирование </a:t>
            </a:r>
            <a:r>
              <a:rPr lang="ru-RU" sz="3200" b="1" dirty="0">
                <a:solidFill>
                  <a:srgbClr val="FF6600"/>
                </a:solidFill>
              </a:rPr>
              <a:t>и улучшение </a:t>
            </a:r>
            <a:r>
              <a:rPr lang="en-US" sz="3200" b="1" dirty="0" smtClean="0">
                <a:solidFill>
                  <a:srgbClr val="FF6600"/>
                </a:solidFill>
              </a:rPr>
              <a:t>CTR </a:t>
            </a:r>
            <a:r>
              <a:rPr lang="ru-RU" sz="3200" b="1" dirty="0" smtClean="0">
                <a:solidFill>
                  <a:srgbClr val="FF6600"/>
                </a:solidFill>
              </a:rPr>
              <a:t>рекламы</a:t>
            </a:r>
            <a:endParaRPr lang="ru-RU" sz="3200" dirty="0" smtClean="0">
              <a:solidFill>
                <a:srgbClr val="FF66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55576" y="2996952"/>
            <a:ext cx="7786687" cy="2863220"/>
          </a:xfrm>
        </p:spPr>
        <p:txBody>
          <a:bodyPr/>
          <a:lstStyle/>
          <a:p>
            <a:pPr marL="514350" indent="-514350" eaLnBrk="1" hangingPunct="1">
              <a:buAutoNum type="arabicPeriod"/>
              <a:defRPr/>
            </a:pPr>
            <a:r>
              <a:rPr lang="ru-RU" sz="2400" kern="1200" dirty="0" smtClean="0"/>
              <a:t>20 000 р. не хватит на норм. тестирование конверсий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400" kern="1200" dirty="0" smtClean="0"/>
              <a:t>Придется конверсией </a:t>
            </a:r>
            <a:r>
              <a:rPr lang="ru-RU" sz="1600" kern="1200" dirty="0" smtClean="0"/>
              <a:t>(для меня)</a:t>
            </a:r>
            <a:r>
              <a:rPr lang="ru-RU" sz="2400" kern="1200" dirty="0" smtClean="0"/>
              <a:t> считать клик по рекламе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400" kern="1200" dirty="0" smtClean="0"/>
              <a:t>А что: </a:t>
            </a:r>
            <a:r>
              <a:rPr lang="ru-RU" sz="2400" kern="1200" dirty="0" smtClean="0"/>
              <a:t>чем больше кликают – тем сильнее их цепляет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400" kern="1200" dirty="0" smtClean="0"/>
              <a:t>Для моего тестирования надо набрать от 100 кликов </a:t>
            </a:r>
            <a:r>
              <a:rPr lang="ru-RU" sz="1600" kern="1200" dirty="0" smtClean="0"/>
              <a:t>(конверсий)</a:t>
            </a:r>
            <a:r>
              <a:rPr lang="ru-RU" sz="2400" kern="1200" dirty="0" smtClean="0"/>
              <a:t> в день =</a:t>
            </a:r>
            <a:r>
              <a:rPr lang="en-US" sz="2400" kern="1200" dirty="0" smtClean="0"/>
              <a:t>&gt; </a:t>
            </a:r>
            <a:r>
              <a:rPr lang="ru-RU" sz="2400" kern="1200" dirty="0" smtClean="0"/>
              <a:t>включаем РСЯ и </a:t>
            </a:r>
            <a:r>
              <a:rPr lang="ru-RU" sz="2400" kern="1200" dirty="0" err="1" smtClean="0"/>
              <a:t>доп.фразы</a:t>
            </a:r>
            <a:r>
              <a:rPr lang="ru-RU" sz="2400" kern="1200" dirty="0" smtClean="0"/>
              <a:t> на 100%</a:t>
            </a:r>
          </a:p>
          <a:p>
            <a:pPr marL="514350" indent="-514350" eaLnBrk="1" hangingPunct="1">
              <a:buAutoNum type="arabicPeriod"/>
              <a:defRPr/>
            </a:pPr>
            <a:r>
              <a:rPr lang="ru-RU" sz="2400" kern="1200" dirty="0" smtClean="0"/>
              <a:t>Реальные конверсии, оплаты – побочный результат</a:t>
            </a:r>
            <a:endParaRPr lang="ru-RU" sz="2400" kern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Какие дополнения играли в </a:t>
            </a:r>
            <a:r>
              <a:rPr lang="ru-RU" b="1" dirty="0" smtClean="0">
                <a:solidFill>
                  <a:srgbClr val="FF6600"/>
                </a:solidFill>
              </a:rPr>
              <a:t>+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412776"/>
            <a:ext cx="77866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u="sng" dirty="0" smtClean="0"/>
              <a:t>В среднем по больнице</a:t>
            </a:r>
          </a:p>
          <a:p>
            <a:endParaRPr lang="ru-RU" sz="2400" i="1" dirty="0"/>
          </a:p>
          <a:p>
            <a:r>
              <a:rPr lang="ru-RU" sz="2400" i="1" dirty="0" smtClean="0"/>
              <a:t>Сбербанк</a:t>
            </a:r>
            <a:r>
              <a:rPr lang="ru-RU" sz="2400" i="1" dirty="0"/>
              <a:t>	</a:t>
            </a:r>
            <a:r>
              <a:rPr lang="ru-RU" sz="2400" i="1" dirty="0" smtClean="0"/>
              <a:t>+38</a:t>
            </a:r>
            <a:r>
              <a:rPr lang="ru-RU" sz="2400" i="1" dirty="0"/>
              <a:t>%</a:t>
            </a:r>
          </a:p>
          <a:p>
            <a:endParaRPr lang="ru-RU" sz="2400" i="1" dirty="0" smtClean="0"/>
          </a:p>
          <a:p>
            <a:r>
              <a:rPr lang="ru-RU" sz="2400" i="1" dirty="0" smtClean="0"/>
              <a:t>Полис </a:t>
            </a:r>
            <a:r>
              <a:rPr lang="ru-RU" sz="2400" i="1" dirty="0"/>
              <a:t>через 15 дней	</a:t>
            </a:r>
            <a:r>
              <a:rPr lang="ru-RU" sz="2400" i="1" dirty="0" smtClean="0"/>
              <a:t>+16</a:t>
            </a:r>
            <a:r>
              <a:rPr lang="ru-RU" sz="2400" i="1" dirty="0"/>
              <a:t>%</a:t>
            </a:r>
          </a:p>
          <a:p>
            <a:endParaRPr lang="ru-RU" sz="2400" i="1" dirty="0" smtClean="0"/>
          </a:p>
          <a:p>
            <a:r>
              <a:rPr lang="ru-RU" sz="2400" i="1" dirty="0"/>
              <a:t>на 2 млн	</a:t>
            </a:r>
            <a:r>
              <a:rPr lang="ru-RU" sz="2400" i="1" dirty="0" smtClean="0"/>
              <a:t>+26</a:t>
            </a:r>
            <a:r>
              <a:rPr lang="ru-RU" sz="2400" i="1" dirty="0"/>
              <a:t>%</a:t>
            </a:r>
          </a:p>
          <a:p>
            <a:endParaRPr lang="ru-RU" sz="2400" i="1" dirty="0" smtClean="0"/>
          </a:p>
          <a:p>
            <a:r>
              <a:rPr lang="ru-RU" sz="2400" i="1" dirty="0"/>
              <a:t>за 6750/год	</a:t>
            </a:r>
            <a:r>
              <a:rPr lang="ru-RU" sz="2400" i="1" dirty="0" smtClean="0"/>
              <a:t>+17</a:t>
            </a:r>
            <a:r>
              <a:rPr lang="ru-RU" sz="2400" i="1" dirty="0"/>
              <a:t>%</a:t>
            </a:r>
          </a:p>
          <a:p>
            <a:endParaRPr lang="ru-RU" sz="2400" i="1" dirty="0" smtClean="0"/>
          </a:p>
          <a:p>
            <a:r>
              <a:rPr lang="ru-RU" sz="2400" i="1" dirty="0"/>
              <a:t>Страхуется вся отделка	</a:t>
            </a:r>
            <a:r>
              <a:rPr lang="ru-RU" sz="2400" i="1" dirty="0" smtClean="0"/>
              <a:t>+18</a:t>
            </a:r>
            <a:r>
              <a:rPr lang="ru-RU" sz="2400" i="1" dirty="0"/>
              <a:t>%</a:t>
            </a:r>
          </a:p>
          <a:p>
            <a:r>
              <a:rPr lang="ru-RU" sz="2400" i="1" dirty="0"/>
              <a:t>Страхуется все имущество	</a:t>
            </a:r>
            <a:r>
              <a:rPr lang="ru-RU" sz="2400" i="1" dirty="0" smtClean="0"/>
              <a:t>+19%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6609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Какие дополнения играли в </a:t>
            </a:r>
            <a:r>
              <a:rPr lang="ru-RU" b="1" dirty="0">
                <a:solidFill>
                  <a:srgbClr val="FF6600"/>
                </a:solidFill>
              </a:rPr>
              <a:t>-</a:t>
            </a:r>
            <a:endParaRPr lang="ru-RU" b="1" dirty="0" smtClean="0">
              <a:solidFill>
                <a:srgbClr val="FF660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72816"/>
            <a:ext cx="77866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r>
              <a:rPr lang="ru-RU" sz="2000" i="1" dirty="0" smtClean="0"/>
              <a:t>Акция</a:t>
            </a:r>
            <a:r>
              <a:rPr lang="ru-RU" sz="2000" i="1" dirty="0"/>
              <a:t>	</a:t>
            </a:r>
            <a:r>
              <a:rPr lang="ru-RU" sz="2000" i="1" dirty="0" smtClean="0"/>
              <a:t>	-</a:t>
            </a:r>
            <a:r>
              <a:rPr lang="ru-RU" sz="2000" i="1" dirty="0"/>
              <a:t>32%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Россия	</a:t>
            </a:r>
            <a:r>
              <a:rPr lang="ru-RU" sz="2000" i="1" dirty="0"/>
              <a:t>	-37%</a:t>
            </a:r>
          </a:p>
          <a:p>
            <a:r>
              <a:rPr lang="ru-RU" sz="2000" i="1" dirty="0"/>
              <a:t>По всей РФ	-6%</a:t>
            </a:r>
          </a:p>
          <a:p>
            <a:endParaRPr lang="ru-RU" sz="2000" i="1" dirty="0" smtClean="0"/>
          </a:p>
          <a:p>
            <a:r>
              <a:rPr lang="ru-RU" sz="2000" i="1" dirty="0"/>
              <a:t>Оплата с карты	-16%</a:t>
            </a:r>
          </a:p>
          <a:p>
            <a:r>
              <a:rPr lang="ru-RU" sz="2000" i="1" dirty="0" smtClean="0"/>
              <a:t>Оформление </a:t>
            </a:r>
            <a:r>
              <a:rPr lang="ru-RU" sz="2000" i="1" dirty="0"/>
              <a:t>онлайн	-31%</a:t>
            </a:r>
          </a:p>
          <a:p>
            <a:endParaRPr lang="ru-RU" sz="2000" i="1" dirty="0" smtClean="0"/>
          </a:p>
          <a:p>
            <a:r>
              <a:rPr lang="ru-RU" sz="2000" i="1" dirty="0"/>
              <a:t>Скидка 20%	</a:t>
            </a:r>
            <a:r>
              <a:rPr lang="ru-RU" sz="2000" i="1" dirty="0" smtClean="0"/>
              <a:t>	-</a:t>
            </a:r>
            <a:r>
              <a:rPr lang="ru-RU" sz="2000" i="1" dirty="0"/>
              <a:t>20%</a:t>
            </a:r>
          </a:p>
          <a:p>
            <a:r>
              <a:rPr lang="ru-RU" sz="2000" i="1" dirty="0"/>
              <a:t>Экономия 30</a:t>
            </a:r>
            <a:r>
              <a:rPr lang="ru-RU" sz="2000" i="1" dirty="0" smtClean="0"/>
              <a:t>%	</a:t>
            </a:r>
            <a:r>
              <a:rPr lang="ru-RU" sz="2000" i="1" dirty="0"/>
              <a:t>	-36%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До </a:t>
            </a:r>
            <a:r>
              <a:rPr lang="ru-RU" sz="2000" i="1" dirty="0"/>
              <a:t>15 октября	</a:t>
            </a:r>
            <a:r>
              <a:rPr lang="ru-RU" sz="2000" i="1" dirty="0" smtClean="0"/>
              <a:t>	-</a:t>
            </a:r>
            <a:r>
              <a:rPr lang="ru-RU" sz="2000" i="1" dirty="0"/>
              <a:t>12%</a:t>
            </a:r>
          </a:p>
          <a:p>
            <a:endParaRPr lang="ru-RU" sz="2000" i="1" dirty="0" smtClean="0"/>
          </a:p>
          <a:p>
            <a:endParaRPr lang="ru-RU" sz="2000" i="1" dirty="0"/>
          </a:p>
          <a:p>
            <a:endParaRPr lang="ru-RU" sz="2000" i="1" dirty="0" smtClean="0"/>
          </a:p>
          <a:p>
            <a:endParaRPr lang="ru-RU" sz="2000" i="1" dirty="0"/>
          </a:p>
          <a:p>
            <a:endParaRPr lang="ru-RU" sz="2000" i="1" dirty="0" smtClean="0"/>
          </a:p>
          <a:p>
            <a:endParaRPr lang="ru-RU" sz="2000" i="1" dirty="0"/>
          </a:p>
          <a:p>
            <a:endParaRPr lang="ru-RU" sz="2000" i="1" dirty="0" smtClean="0"/>
          </a:p>
          <a:p>
            <a:r>
              <a:rPr lang="ru-RU" sz="2000" i="1" dirty="0" smtClean="0"/>
              <a:t>на </a:t>
            </a:r>
            <a:r>
              <a:rPr lang="ru-RU" sz="2000" i="1" dirty="0"/>
              <a:t>450 </a:t>
            </a:r>
            <a:r>
              <a:rPr lang="ru-RU" sz="2000" i="1" dirty="0" err="1"/>
              <a:t>т.р</a:t>
            </a:r>
            <a:r>
              <a:rPr lang="ru-RU" sz="2000" i="1" dirty="0"/>
              <a:t>	-17%</a:t>
            </a:r>
          </a:p>
          <a:p>
            <a:r>
              <a:rPr lang="ru-RU" sz="2000" i="1" dirty="0"/>
              <a:t>на 600 </a:t>
            </a:r>
            <a:r>
              <a:rPr lang="ru-RU" sz="2000" i="1" dirty="0" err="1"/>
              <a:t>т.р</a:t>
            </a:r>
            <a:r>
              <a:rPr lang="ru-RU" sz="2000" i="1" dirty="0"/>
              <a:t>	-39%</a:t>
            </a:r>
          </a:p>
          <a:p>
            <a:r>
              <a:rPr lang="ru-RU" sz="2000" i="1" dirty="0"/>
              <a:t>на 1.4 млн	-10%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за </a:t>
            </a:r>
            <a:r>
              <a:rPr lang="ru-RU" sz="2000" i="1" dirty="0"/>
              <a:t>1750/год	-37%</a:t>
            </a:r>
          </a:p>
          <a:p>
            <a:r>
              <a:rPr lang="ru-RU" sz="2000" i="1" dirty="0"/>
              <a:t>за 2250/год	-28%</a:t>
            </a:r>
          </a:p>
          <a:p>
            <a:endParaRPr lang="ru-RU" sz="2000" i="1" dirty="0" smtClean="0"/>
          </a:p>
          <a:p>
            <a:r>
              <a:rPr lang="ru-RU" sz="2000" i="1" dirty="0"/>
              <a:t>Страхуется вся ответственность	-7%</a:t>
            </a:r>
          </a:p>
          <a:p>
            <a:r>
              <a:rPr lang="ru-RU" sz="2000" i="1" dirty="0"/>
              <a:t>Отделка, имущество, ответственность	-71%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Инд. условия</a:t>
            </a:r>
            <a:r>
              <a:rPr lang="ru-RU" sz="2000" i="1" dirty="0"/>
              <a:t>	</a:t>
            </a:r>
            <a:r>
              <a:rPr lang="ru-RU" sz="2000" i="1" dirty="0" smtClean="0"/>
              <a:t>	-</a:t>
            </a:r>
            <a:r>
              <a:rPr lang="ru-RU" sz="2000" i="1" dirty="0"/>
              <a:t>15</a:t>
            </a:r>
            <a:r>
              <a:rPr lang="ru-RU" sz="2000" i="1" dirty="0" smtClean="0"/>
              <a:t>%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4175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4000" dirty="0" smtClean="0"/>
              <a:t>считать «Среднее по больнице»</a:t>
            </a:r>
            <a:br>
              <a:rPr lang="ru-RU" sz="4000" dirty="0" smtClean="0"/>
            </a:br>
            <a:r>
              <a:rPr lang="ru-RU" sz="4000" dirty="0" smtClean="0"/>
              <a:t>- не вариант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34257" y="1772816"/>
            <a:ext cx="77866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Если у нас есть много параметров, каждый из которых влияет не очень сильно, то …</a:t>
            </a:r>
          </a:p>
          <a:p>
            <a:endParaRPr lang="ru-RU" sz="2400" dirty="0"/>
          </a:p>
          <a:p>
            <a:r>
              <a:rPr lang="ru-RU" sz="2400" dirty="0" smtClean="0"/>
              <a:t>... то сделать правильный вывод из простого показа смешанных </a:t>
            </a:r>
            <a:r>
              <a:rPr lang="ru-RU" sz="2400" dirty="0" err="1" smtClean="0"/>
              <a:t>рандомно</a:t>
            </a:r>
            <a:r>
              <a:rPr lang="ru-RU" sz="2400" dirty="0" smtClean="0"/>
              <a:t> вариантов не получится…</a:t>
            </a:r>
          </a:p>
          <a:p>
            <a:endParaRPr lang="ru-RU" sz="2400" dirty="0"/>
          </a:p>
          <a:p>
            <a:r>
              <a:rPr lang="ru-RU" sz="2400" dirty="0" smtClean="0"/>
              <a:t>… потому, что большое число остальных параметров даст суммарно сильное влияние на конверсию, это приведет к почти случайным результатам</a:t>
            </a:r>
          </a:p>
          <a:p>
            <a:endParaRPr lang="ru-RU" sz="2400" dirty="0"/>
          </a:p>
          <a:p>
            <a:r>
              <a:rPr lang="ru-RU" sz="2400" dirty="0" smtClean="0"/>
              <a:t>Сейчас уникальных комбинаций </a:t>
            </a:r>
            <a:r>
              <a:rPr lang="ru-RU" sz="2400" dirty="0"/>
              <a:t>было 201553920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4352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Грустно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628800"/>
            <a:ext cx="77866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 smtClean="0"/>
              <a:t>Ожидания: </a:t>
            </a:r>
          </a:p>
          <a:p>
            <a:r>
              <a:rPr lang="ru-RU" sz="2400" dirty="0" smtClean="0"/>
              <a:t>Если я добавлю много групп с примерно одинаковыми (смешанными) </a:t>
            </a:r>
            <a:r>
              <a:rPr lang="ru-RU" sz="2400" dirty="0" err="1" smtClean="0"/>
              <a:t>допфразами</a:t>
            </a:r>
            <a:r>
              <a:rPr lang="ru-RU" sz="2400" dirty="0" smtClean="0"/>
              <a:t>, они будут показываться более-менее равномерно</a:t>
            </a:r>
          </a:p>
          <a:p>
            <a:endParaRPr lang="ru-RU" sz="2400" dirty="0"/>
          </a:p>
          <a:p>
            <a:r>
              <a:rPr lang="ru-RU" sz="2400" i="1" dirty="0" smtClean="0"/>
              <a:t>Реальность:</a:t>
            </a:r>
          </a:p>
          <a:p>
            <a:r>
              <a:rPr lang="ru-RU" sz="2400" dirty="0" smtClean="0"/>
              <a:t>Некоторые объявления из пула набирают сильно больше просмотров, чем другие (в 1000+ раз)</a:t>
            </a:r>
          </a:p>
          <a:p>
            <a:endParaRPr lang="ru-RU" sz="2400" dirty="0"/>
          </a:p>
          <a:p>
            <a:r>
              <a:rPr lang="ru-RU" sz="2400" i="1" dirty="0" smtClean="0"/>
              <a:t>Решение:</a:t>
            </a:r>
          </a:p>
          <a:p>
            <a:r>
              <a:rPr lang="ru-RU" sz="2400" dirty="0" smtClean="0"/>
              <a:t>Для такого тестирования надо по </a:t>
            </a:r>
            <a:r>
              <a:rPr lang="en-US" sz="2400" dirty="0" smtClean="0"/>
              <a:t>API </a:t>
            </a:r>
            <a:r>
              <a:rPr lang="ru-RU" sz="2400" dirty="0" smtClean="0"/>
              <a:t>отключать уже показанные объявления и так же добавлять новые</a:t>
            </a:r>
          </a:p>
        </p:txBody>
      </p:sp>
    </p:spTree>
    <p:extLst>
      <p:ext uri="{BB962C8B-B14F-4D97-AF65-F5344CB8AC3E}">
        <p14:creationId xmlns:p14="http://schemas.microsoft.com/office/powerpoint/2010/main" val="29894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Планы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628800"/>
            <a:ext cx="77866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Переходить на работу по </a:t>
            </a:r>
            <a:r>
              <a:rPr lang="en-US" sz="2400" dirty="0" smtClean="0"/>
              <a:t>API</a:t>
            </a:r>
            <a:endParaRPr lang="ru-RU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Работать с рекламными системами, где можно контролировать каждый показ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Лучше увеличивать не </a:t>
            </a:r>
            <a:r>
              <a:rPr lang="en-US" sz="2400" dirty="0" smtClean="0"/>
              <a:t>CTR</a:t>
            </a:r>
            <a:r>
              <a:rPr lang="ru-RU" sz="2400" dirty="0" smtClean="0"/>
              <a:t>, а конверсии, но тогда нужны </a:t>
            </a:r>
            <a:r>
              <a:rPr lang="ru-RU" sz="2400" dirty="0" err="1" smtClean="0"/>
              <a:t>бОльшие</a:t>
            </a:r>
            <a:r>
              <a:rPr lang="ru-RU" sz="2400" dirty="0" smtClean="0"/>
              <a:t> объемы</a:t>
            </a:r>
          </a:p>
        </p:txBody>
      </p:sp>
    </p:spTree>
    <p:extLst>
      <p:ext uri="{BB962C8B-B14F-4D97-AF65-F5344CB8AC3E}">
        <p14:creationId xmlns:p14="http://schemas.microsoft.com/office/powerpoint/2010/main" val="9061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14375" y="785813"/>
            <a:ext cx="77724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8800" kern="0" dirty="0" smtClean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ВСЁ.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FF6600"/>
                </a:solidFill>
              </a:rPr>
              <a:t>тестирование и улучшение </a:t>
            </a:r>
            <a:r>
              <a:rPr lang="en-US" sz="2400" b="1" dirty="0">
                <a:solidFill>
                  <a:srgbClr val="FF6600"/>
                </a:solidFill>
              </a:rPr>
              <a:t>CTR </a:t>
            </a:r>
            <a:r>
              <a:rPr lang="ru-RU" sz="2400" b="1" dirty="0" smtClean="0">
                <a:solidFill>
                  <a:srgbClr val="FF6600"/>
                </a:solidFill>
              </a:rPr>
              <a:t>рекламы</a:t>
            </a:r>
            <a:endParaRPr lang="en-US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714348" y="3857628"/>
            <a:ext cx="778668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Трофименко Евгений</a:t>
            </a:r>
          </a:p>
          <a:p>
            <a:pPr marL="0" indent="0" eaLnBrk="1" hangingPunct="1">
              <a:buNone/>
              <a:defRPr/>
            </a:pPr>
            <a:r>
              <a:rPr lang="ru-RU" sz="2000" dirty="0" smtClean="0"/>
              <a:t>Контакты </a:t>
            </a:r>
            <a:r>
              <a:rPr lang="ru-RU" sz="2000" b="1" dirty="0" smtClean="0"/>
              <a:t>(916) 1699141,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>
                <a:hlinkClick r:id="rId2"/>
              </a:rPr>
              <a:t>raise@konvr.ru</a:t>
            </a: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ru-RU" sz="2000" dirty="0"/>
              <a:t>услуги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http://konvr.ru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Цифры основные: +70% </a:t>
            </a:r>
            <a:r>
              <a:rPr lang="en-US" dirty="0" smtClean="0"/>
              <a:t>CTR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63580" y="162880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Отличие достоверное</a:t>
            </a:r>
            <a:r>
              <a:rPr lang="en-US" sz="2800" dirty="0" smtClean="0"/>
              <a:t>, </a:t>
            </a:r>
            <a:r>
              <a:rPr lang="en-US" sz="2800" b="1" dirty="0" smtClean="0"/>
              <a:t>p-value=2.5%</a:t>
            </a:r>
            <a:endParaRPr lang="ru-RU" sz="2800" b="1" dirty="0" smtClean="0"/>
          </a:p>
          <a:p>
            <a:r>
              <a:rPr lang="ru-RU" sz="2000" dirty="0" smtClean="0"/>
              <a:t>Тестировалось в один день, обе РК-новые</a:t>
            </a: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301048"/>
              </p:ext>
            </p:extLst>
          </p:nvPr>
        </p:nvGraphicFramePr>
        <p:xfrm>
          <a:off x="1268992" y="2564904"/>
          <a:ext cx="6336705" cy="2473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2637"/>
                <a:gridCol w="1922034"/>
                <a:gridCol w="1922034"/>
              </a:tblGrid>
              <a:tr h="728808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рандомное перемешивание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базе лучшей комбинации</a:t>
                      </a:r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Показы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1541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2976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Клики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CTR, %</a:t>
                      </a:r>
                      <a:endParaRPr lang="en-US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0.97%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1.65%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7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CTR </a:t>
                      </a:r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Относительный</a:t>
                      </a:r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n-US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1.7x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0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Цифры побочные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89150"/>
              </p:ext>
            </p:extLst>
          </p:nvPr>
        </p:nvGraphicFramePr>
        <p:xfrm>
          <a:off x="1325013" y="2376748"/>
          <a:ext cx="6264696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7724"/>
                <a:gridCol w="1906972"/>
              </a:tblGrid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Расход всего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19983 руб.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Показы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121161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Клики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1740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CTR</a:t>
                      </a:r>
                      <a:endParaRPr lang="en-US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1.44%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Ср. цена клика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11.48 руб.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Всего конверсий принято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100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Конверсия: Расчет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86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Конверсия: Оплата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Ср. цена одной оплаты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1427 руб.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Сумма оплат полисов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54015 руб</a:t>
                      </a:r>
                      <a:r>
                        <a:rPr lang="ru-RU" sz="2000" u="none" strike="noStrike" dirty="0">
                          <a:effectLst/>
                        </a:rPr>
                        <a:t>.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ROI</a:t>
                      </a:r>
                      <a:endParaRPr lang="en-US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270%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1484784"/>
            <a:ext cx="64087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Настройки: РСЯ включена, 100%</a:t>
            </a:r>
          </a:p>
          <a:p>
            <a:r>
              <a:rPr lang="ru-RU" sz="1600" dirty="0" smtClean="0"/>
              <a:t>Дополнительные релевантные фразы включены, 100%</a:t>
            </a:r>
          </a:p>
          <a:p>
            <a:r>
              <a:rPr lang="ru-RU" sz="1600" dirty="0" smtClean="0"/>
              <a:t>Ручное управление ставками, 20 руб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6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Постановка задачи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00808"/>
            <a:ext cx="77866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2000" dirty="0" err="1" smtClean="0"/>
              <a:t>Лендинг</a:t>
            </a:r>
            <a:r>
              <a:rPr lang="ru-RU" sz="2000" dirty="0" smtClean="0"/>
              <a:t> – не меняем, </a:t>
            </a:r>
            <a:r>
              <a:rPr lang="ru-RU" sz="2000" dirty="0" err="1" smtClean="0"/>
              <a:t>прелендинг</a:t>
            </a:r>
            <a:r>
              <a:rPr lang="ru-RU" sz="2000" dirty="0" smtClean="0"/>
              <a:t> = </a:t>
            </a:r>
            <a:r>
              <a:rPr lang="ru-RU" sz="2000" dirty="0" err="1" smtClean="0"/>
              <a:t>редирект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Составляем объявление по шаблону:</a:t>
            </a:r>
          </a:p>
          <a:p>
            <a:endParaRPr lang="en-US" sz="2000" dirty="0" smtClean="0"/>
          </a:p>
          <a:p>
            <a:r>
              <a:rPr lang="ru-RU" sz="2000" dirty="0" smtClean="0"/>
              <a:t>Главная фраза </a:t>
            </a:r>
            <a:r>
              <a:rPr lang="en-US" sz="2000" dirty="0" smtClean="0"/>
              <a:t>~</a:t>
            </a:r>
            <a:r>
              <a:rPr lang="ru-RU" sz="2000" dirty="0" smtClean="0"/>
              <a:t> «Страхование квартир»</a:t>
            </a:r>
          </a:p>
          <a:p>
            <a:r>
              <a:rPr lang="ru-RU" sz="1600" dirty="0" smtClean="0"/>
              <a:t>(Страхование</a:t>
            </a:r>
            <a:r>
              <a:rPr lang="en-US" sz="1600" dirty="0" smtClean="0"/>
              <a:t>|</a:t>
            </a:r>
            <a:r>
              <a:rPr lang="ru-RU" sz="1600" dirty="0" smtClean="0"/>
              <a:t>Страховка</a:t>
            </a:r>
            <a:r>
              <a:rPr lang="en-US" sz="1600" dirty="0" smtClean="0"/>
              <a:t>|</a:t>
            </a:r>
            <a:r>
              <a:rPr lang="ru-RU" sz="1600" dirty="0" smtClean="0"/>
              <a:t>Застраховать) (дом</a:t>
            </a:r>
            <a:r>
              <a:rPr lang="en-US" sz="1600" dirty="0" smtClean="0"/>
              <a:t>|</a:t>
            </a:r>
            <a:r>
              <a:rPr lang="ru-RU" sz="1600" dirty="0" smtClean="0"/>
              <a:t>квартиру</a:t>
            </a:r>
            <a:r>
              <a:rPr lang="en-US" sz="1600" dirty="0" smtClean="0"/>
              <a:t>|</a:t>
            </a:r>
            <a:r>
              <a:rPr lang="ru-RU" sz="1600" dirty="0" smtClean="0"/>
              <a:t>дачу</a:t>
            </a:r>
            <a:r>
              <a:rPr lang="en-US" sz="1600" dirty="0" smtClean="0"/>
              <a:t>|</a:t>
            </a:r>
            <a:r>
              <a:rPr lang="ru-RU" sz="1600" dirty="0" smtClean="0"/>
              <a:t>жилье</a:t>
            </a:r>
            <a:r>
              <a:rPr lang="en-US" sz="1600" dirty="0" smtClean="0"/>
              <a:t>|</a:t>
            </a:r>
            <a:r>
              <a:rPr lang="ru-RU" sz="1600" dirty="0" smtClean="0"/>
              <a:t>недвижимость)</a:t>
            </a:r>
            <a:endParaRPr lang="en-US" sz="1600" dirty="0" smtClean="0"/>
          </a:p>
          <a:p>
            <a:endParaRPr lang="en-US" sz="2000" dirty="0"/>
          </a:p>
          <a:p>
            <a:r>
              <a:rPr lang="ru-RU" sz="2000" dirty="0" smtClean="0"/>
              <a:t>К ней добавляются (или нет) дополнительные слова:</a:t>
            </a:r>
          </a:p>
          <a:p>
            <a:r>
              <a:rPr lang="ru-RU" sz="1600" i="1" dirty="0" smtClean="0"/>
              <a:t>Акция, Сбербанк, Россия, По всей РФ, Оплата с карты, Заказ онлайн, Скидка, Экономия, 20%, 30%, на 450 </a:t>
            </a:r>
            <a:r>
              <a:rPr lang="ru-RU" sz="1600" i="1" dirty="0" err="1" smtClean="0"/>
              <a:t>т.р</a:t>
            </a:r>
            <a:r>
              <a:rPr lang="ru-RU" sz="1600" i="1" dirty="0" smtClean="0"/>
              <a:t>., на 2 млн, за 1750</a:t>
            </a:r>
            <a:r>
              <a:rPr lang="en-US" sz="1600" i="1" dirty="0" smtClean="0"/>
              <a:t>/</a:t>
            </a:r>
            <a:r>
              <a:rPr lang="ru-RU" sz="1600" i="1" dirty="0" smtClean="0"/>
              <a:t>год, за 6750</a:t>
            </a:r>
            <a:r>
              <a:rPr lang="en-US" sz="1600" i="1" dirty="0" smtClean="0"/>
              <a:t>/</a:t>
            </a:r>
            <a:r>
              <a:rPr lang="ru-RU" sz="1600" i="1" dirty="0"/>
              <a:t>год, </a:t>
            </a:r>
            <a:r>
              <a:rPr lang="ru-RU" sz="1600" i="1" dirty="0" smtClean="0"/>
              <a:t>Полис через 15 дней, Страхуется </a:t>
            </a:r>
            <a:r>
              <a:rPr lang="ru-RU" sz="1600" i="1" dirty="0"/>
              <a:t>вся отделка, Инд. Условия, Перс. </a:t>
            </a:r>
            <a:r>
              <a:rPr lang="ru-RU" sz="1600" i="1" dirty="0" smtClean="0"/>
              <a:t>Менеджер, …</a:t>
            </a:r>
          </a:p>
          <a:p>
            <a:endParaRPr lang="ru-RU" sz="2000" dirty="0" smtClean="0"/>
          </a:p>
          <a:p>
            <a:r>
              <a:rPr lang="ru-RU" sz="2000" dirty="0" smtClean="0"/>
              <a:t>Доп. слово формируется как предложение. </a:t>
            </a:r>
            <a:r>
              <a:rPr lang="ru-RU" sz="1600" dirty="0" smtClean="0"/>
              <a:t>Акция. Оплата с карты.</a:t>
            </a:r>
            <a:endParaRPr lang="ru-RU" sz="1600" dirty="0"/>
          </a:p>
          <a:p>
            <a:r>
              <a:rPr lang="ru-RU" sz="2000" dirty="0" smtClean="0"/>
              <a:t>Если что-то не влезает в заголовок, оно переносится в текст</a:t>
            </a:r>
          </a:p>
          <a:p>
            <a:r>
              <a:rPr lang="ru-RU" sz="2000" dirty="0" smtClean="0"/>
              <a:t>Если что-то не влезает в текст, все объявление не проходит.</a:t>
            </a:r>
          </a:p>
        </p:txBody>
      </p:sp>
    </p:spTree>
    <p:extLst>
      <p:ext uri="{BB962C8B-B14F-4D97-AF65-F5344CB8AC3E}">
        <p14:creationId xmlns:p14="http://schemas.microsoft.com/office/powerpoint/2010/main" val="29904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Что и как меняем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484784"/>
            <a:ext cx="778668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>После основной фразы добавляем или нет по порядку</a:t>
            </a:r>
          </a:p>
          <a:p>
            <a:r>
              <a:rPr lang="en-US" sz="1600" dirty="0" smtClean="0"/>
              <a:t>Array</a:t>
            </a:r>
            <a:r>
              <a:rPr lang="en-US" sz="1600" dirty="0"/>
              <a:t>(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Акция'),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Сбербанк'),</a:t>
            </a:r>
          </a:p>
          <a:p>
            <a:r>
              <a:rPr lang="en-US" sz="1600" dirty="0"/>
              <a:t>Array('','</a:t>
            </a:r>
            <a:r>
              <a:rPr lang="ru-RU" sz="1600" dirty="0" err="1"/>
              <a:t>Россия','По</a:t>
            </a:r>
            <a:r>
              <a:rPr lang="ru-RU" sz="1600" dirty="0"/>
              <a:t> всей РФ'),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Оплата с </a:t>
            </a:r>
            <a:r>
              <a:rPr lang="ru-RU" sz="1600" dirty="0" err="1"/>
              <a:t>карты','Заказ</a:t>
            </a:r>
            <a:r>
              <a:rPr lang="ru-RU" sz="1600" dirty="0"/>
              <a:t> </a:t>
            </a:r>
            <a:r>
              <a:rPr lang="ru-RU" sz="1600" dirty="0" err="1"/>
              <a:t>онлайн','Оформление</a:t>
            </a:r>
            <a:r>
              <a:rPr lang="ru-RU" sz="1600" dirty="0"/>
              <a:t> онлайн'),</a:t>
            </a:r>
          </a:p>
          <a:p>
            <a:r>
              <a:rPr lang="en-US" sz="1600" dirty="0"/>
              <a:t>Array('','</a:t>
            </a:r>
            <a:r>
              <a:rPr lang="ru-RU" sz="1600" dirty="0" err="1"/>
              <a:t>Скидка','Экономия','Вычет</a:t>
            </a:r>
            <a:r>
              <a:rPr lang="ru-RU" sz="1600" dirty="0"/>
              <a:t>'),</a:t>
            </a:r>
          </a:p>
          <a:p>
            <a:r>
              <a:rPr lang="en-US" sz="1600" dirty="0"/>
              <a:t>Array('','20%','30%'),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До 20 </a:t>
            </a:r>
            <a:r>
              <a:rPr lang="ru-RU" sz="1600" dirty="0" err="1"/>
              <a:t>октября','Только</a:t>
            </a:r>
            <a:r>
              <a:rPr lang="ru-RU" sz="1600" dirty="0"/>
              <a:t> эту неделю'),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Полис через 15 дней'),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на 450 </a:t>
            </a:r>
            <a:r>
              <a:rPr lang="ru-RU" sz="1600" dirty="0" err="1"/>
              <a:t>т.р</a:t>
            </a:r>
            <a:r>
              <a:rPr lang="ru-RU" sz="1600" dirty="0"/>
              <a:t>', 'на 600 </a:t>
            </a:r>
            <a:r>
              <a:rPr lang="ru-RU" sz="1600" dirty="0" err="1"/>
              <a:t>т.р</a:t>
            </a:r>
            <a:r>
              <a:rPr lang="ru-RU" sz="1600" dirty="0"/>
              <a:t>', 'на 1.4 млн', 'на 2 млн'),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за 1750/</a:t>
            </a:r>
            <a:r>
              <a:rPr lang="ru-RU" sz="1600" dirty="0" err="1"/>
              <a:t>год','за</a:t>
            </a:r>
            <a:r>
              <a:rPr lang="ru-RU" sz="1600" dirty="0"/>
              <a:t> 2250/</a:t>
            </a:r>
            <a:r>
              <a:rPr lang="ru-RU" sz="1600" dirty="0" err="1"/>
              <a:t>год','за</a:t>
            </a:r>
            <a:r>
              <a:rPr lang="ru-RU" sz="1600" dirty="0"/>
              <a:t> 4950/год', 'за 6750/год'),</a:t>
            </a:r>
          </a:p>
          <a:p>
            <a:r>
              <a:rPr lang="en-US" sz="1600" dirty="0"/>
              <a:t>Array(0,1),</a:t>
            </a:r>
            <a:r>
              <a:rPr lang="en-US" sz="1600" i="1" dirty="0"/>
              <a:t>//[</a:t>
            </a:r>
            <a:r>
              <a:rPr lang="ru-RU" sz="1600" i="1" dirty="0"/>
              <a:t>в текст подставляем фразу "Любые дома" или нет]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Страхуется вся </a:t>
            </a:r>
            <a:r>
              <a:rPr lang="ru-RU" sz="1600" dirty="0" err="1"/>
              <a:t>отделка','Страхуется</a:t>
            </a:r>
            <a:r>
              <a:rPr lang="ru-RU" sz="1600" dirty="0"/>
              <a:t> все </a:t>
            </a:r>
            <a:r>
              <a:rPr lang="ru-RU" sz="1600" dirty="0" err="1"/>
              <a:t>имущество','Страхуется</a:t>
            </a:r>
            <a:r>
              <a:rPr lang="ru-RU" sz="1600" dirty="0"/>
              <a:t> вся </a:t>
            </a:r>
            <a:r>
              <a:rPr lang="ru-RU" sz="1600" dirty="0" err="1"/>
              <a:t>ответственность','Отделка</a:t>
            </a:r>
            <a:r>
              <a:rPr lang="ru-RU" sz="1600" dirty="0"/>
              <a:t>, имущество, ответственность'),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Инд. условия'),</a:t>
            </a:r>
          </a:p>
          <a:p>
            <a:r>
              <a:rPr lang="en-US" sz="1600" dirty="0"/>
              <a:t>Array('','</a:t>
            </a:r>
            <a:r>
              <a:rPr lang="ru-RU" sz="1600" dirty="0"/>
              <a:t>Перс. менеджер')</a:t>
            </a:r>
          </a:p>
          <a:p>
            <a:r>
              <a:rPr lang="ru-RU" sz="1600" dirty="0"/>
              <a:t>);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5825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Примеры объявлений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88" y="1484784"/>
            <a:ext cx="250507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84784"/>
            <a:ext cx="242887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488" y="1318096"/>
            <a:ext cx="23145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46984"/>
            <a:ext cx="2724469" cy="204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367" y="3018310"/>
            <a:ext cx="2857572" cy="2007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96" y="3284815"/>
            <a:ext cx="2671868" cy="175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37719"/>
            <a:ext cx="2847217" cy="193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3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Процесс тестирования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00808"/>
            <a:ext cx="77866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err="1" smtClean="0"/>
              <a:t>Генерим</a:t>
            </a:r>
            <a:r>
              <a:rPr lang="ru-RU" sz="2400" dirty="0" smtClean="0"/>
              <a:t> пачку объявлений (с начала – рандом)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Создаем новую кампанию, добавляем 990 групп, запрос = главная фраза, минус слова общие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Ждем примерно день, набираем 100-200 кликов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Выгружаем статистику по показам и кликам кампании, видим, какие объявления «</a:t>
            </a:r>
            <a:r>
              <a:rPr lang="ru-RU" sz="2400" dirty="0" err="1" smtClean="0"/>
              <a:t>сконвертировались</a:t>
            </a:r>
            <a:r>
              <a:rPr lang="ru-RU" sz="2400" dirty="0" smtClean="0"/>
              <a:t>» в клик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Загружаем в сервис </a:t>
            </a:r>
            <a:r>
              <a:rPr lang="en-US" sz="2400" dirty="0" smtClean="0"/>
              <a:t>konvr.ru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Выгружаем на основе обучения по этим данным следующую пачку комбинаций значений параметров для п.1</a:t>
            </a:r>
          </a:p>
          <a:p>
            <a:pPr marL="457200" indent="-457200">
              <a:buAutoNum type="arabicPeriod"/>
            </a:pPr>
            <a:r>
              <a:rPr lang="en-US" sz="2400" b="1" dirty="0" err="1" smtClean="0"/>
              <a:t>Goto</a:t>
            </a:r>
            <a:r>
              <a:rPr lang="en-US" sz="2400" b="1" dirty="0" smtClean="0"/>
              <a:t> 1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59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Цифры основные: +70% </a:t>
            </a:r>
            <a:r>
              <a:rPr lang="en-US" dirty="0" smtClean="0"/>
              <a:t>CTR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63580" y="162880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Отличие достоверное</a:t>
            </a:r>
            <a:r>
              <a:rPr lang="en-US" sz="2800" dirty="0" smtClean="0"/>
              <a:t>, </a:t>
            </a:r>
            <a:r>
              <a:rPr lang="en-US" sz="2800" b="1" dirty="0" smtClean="0"/>
              <a:t>p-value=2.5%</a:t>
            </a:r>
            <a:endParaRPr lang="ru-RU" sz="2800" b="1" dirty="0" smtClean="0"/>
          </a:p>
          <a:p>
            <a:r>
              <a:rPr lang="ru-RU" sz="2000" dirty="0" smtClean="0"/>
              <a:t>Тестировалось в один день, обе РК-новые</a:t>
            </a: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79900"/>
              </p:ext>
            </p:extLst>
          </p:nvPr>
        </p:nvGraphicFramePr>
        <p:xfrm>
          <a:off x="1268992" y="2564904"/>
          <a:ext cx="6336705" cy="2473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2637"/>
                <a:gridCol w="1922034"/>
                <a:gridCol w="1922034"/>
              </a:tblGrid>
              <a:tr h="728808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рандомное перемешивание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базе лучшей комбинации</a:t>
                      </a:r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Показы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1541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2976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Клики</a:t>
                      </a:r>
                      <a:endParaRPr lang="ru-RU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1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CTR, %</a:t>
                      </a:r>
                      <a:endParaRPr lang="en-US" sz="1800" b="0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0.97%</a:t>
                      </a:r>
                      <a:endParaRPr lang="ru-RU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1.65%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7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CTR </a:t>
                      </a:r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Относительный</a:t>
                      </a:r>
                      <a:endParaRPr lang="ru-RU" sz="1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n-US" sz="28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1.7x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3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Цифры побочные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40126"/>
              </p:ext>
            </p:extLst>
          </p:nvPr>
        </p:nvGraphicFramePr>
        <p:xfrm>
          <a:off x="1325013" y="2376748"/>
          <a:ext cx="6264696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7724"/>
                <a:gridCol w="1906972"/>
              </a:tblGrid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Расход всего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19983 руб.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Показы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121161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Клики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1740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CTR</a:t>
                      </a:r>
                      <a:endParaRPr lang="en-US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1.44%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Ср. цена клика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11.48 руб.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Всего конверсий принято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100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Конверсия: Расчет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86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Конверсия: Оплата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Ср. цена одной оплаты полиса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1427 руб.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Сумма оплат полисов</a:t>
                      </a:r>
                      <a:endParaRPr lang="ru-RU" sz="2000" b="0" i="0" u="none" strike="noStrike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54015 руб</a:t>
                      </a:r>
                      <a:r>
                        <a:rPr lang="ru-RU" sz="2000" u="none" strike="noStrike" dirty="0">
                          <a:effectLst/>
                        </a:rPr>
                        <a:t>.</a:t>
                      </a:r>
                      <a:endParaRPr lang="ru-RU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468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ROI</a:t>
                      </a:r>
                      <a:endParaRPr lang="en-US" sz="20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270%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1484784"/>
            <a:ext cx="64087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Настройки: РСЯ включена, 100%</a:t>
            </a:r>
          </a:p>
          <a:p>
            <a:r>
              <a:rPr lang="ru-RU" sz="1600" dirty="0" smtClean="0"/>
              <a:t>Дополнительные релевантные фразы включены, 100%</a:t>
            </a:r>
          </a:p>
          <a:p>
            <a:r>
              <a:rPr lang="ru-RU" sz="1600" dirty="0" smtClean="0"/>
              <a:t>Ручное управление ставками, 20 руб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84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1_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</TotalTime>
  <Words>863</Words>
  <Application>Microsoft Office PowerPoint</Application>
  <PresentationFormat>Экран (4:3)</PresentationFormat>
  <Paragraphs>205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convertbattle konvr тестирование и улучшение CTR рекламы</vt:lpstr>
      <vt:lpstr>Цифры основные: +70% CTR</vt:lpstr>
      <vt:lpstr>Цифры побочные</vt:lpstr>
      <vt:lpstr>Постановка задачи</vt:lpstr>
      <vt:lpstr>Что и как меняем</vt:lpstr>
      <vt:lpstr>Примеры объявлений</vt:lpstr>
      <vt:lpstr>Процесс тестирования</vt:lpstr>
      <vt:lpstr>Цифры основные: +70% CTR</vt:lpstr>
      <vt:lpstr>Цифры побочные</vt:lpstr>
      <vt:lpstr>Какие дополнения играли в +</vt:lpstr>
      <vt:lpstr>Какие дополнения играли в -</vt:lpstr>
      <vt:lpstr>считать «Среднее по больнице» - не вариант</vt:lpstr>
      <vt:lpstr>Грустно</vt:lpstr>
      <vt:lpstr>Планы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алгоритмов Яндекса и методов исследований: новые возможности анализа</dc:title>
  <cp:lastModifiedBy>euhenio</cp:lastModifiedBy>
  <cp:revision>440</cp:revision>
  <cp:lastPrinted>2017-10-19T08:09:05Z</cp:lastPrinted>
  <dcterms:modified xsi:type="dcterms:W3CDTF">2017-10-31T09:14:41Z</dcterms:modified>
</cp:coreProperties>
</file>