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8"/>
  </p:handoutMasterIdLst>
  <p:sldIdLst>
    <p:sldId id="399" r:id="rId2"/>
    <p:sldId id="386" r:id="rId3"/>
    <p:sldId id="356" r:id="rId4"/>
    <p:sldId id="392" r:id="rId5"/>
    <p:sldId id="391" r:id="rId6"/>
    <p:sldId id="384" r:id="rId7"/>
    <p:sldId id="393" r:id="rId8"/>
    <p:sldId id="355" r:id="rId9"/>
    <p:sldId id="353" r:id="rId10"/>
    <p:sldId id="363" r:id="rId11"/>
    <p:sldId id="350" r:id="rId12"/>
    <p:sldId id="394" r:id="rId13"/>
    <p:sldId id="364" r:id="rId14"/>
    <p:sldId id="376" r:id="rId15"/>
    <p:sldId id="377" r:id="rId16"/>
    <p:sldId id="403" r:id="rId17"/>
    <p:sldId id="383" r:id="rId18"/>
    <p:sldId id="395" r:id="rId19"/>
    <p:sldId id="396" r:id="rId20"/>
    <p:sldId id="378" r:id="rId21"/>
    <p:sldId id="400" r:id="rId22"/>
    <p:sldId id="402" r:id="rId23"/>
    <p:sldId id="401" r:id="rId24"/>
    <p:sldId id="397" r:id="rId25"/>
    <p:sldId id="398" r:id="rId26"/>
    <p:sldId id="390" r:id="rId27"/>
  </p:sldIdLst>
  <p:sldSz cx="9144000" cy="6858000" type="screen4x3"/>
  <p:notesSz cx="9872663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2640" y="-96"/>
      </p:cViewPr>
      <p:guideLst>
        <p:guide orient="horz" pos="2141"/>
        <p:guide pos="31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2225" y="0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1690183-20AA-4F0B-9388-8EADA5ED8BAE}" type="datetimeFigureOut">
              <a:rPr lang="en-GB"/>
              <a:pPr>
                <a:defRPr/>
              </a:pPr>
              <a:t>12/11/2014</a:t>
            </a:fld>
            <a:endParaRPr lang="en-GB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6611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2225" y="6456611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055E19B-6817-4701-8C24-8184510AC3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653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1035" name="Freeform 11"/>
          <p:cNvSpPr>
            <a:spLocks noChangeAspect="1"/>
          </p:cNvSpPr>
          <p:nvPr userDrawn="1"/>
        </p:nvSpPr>
        <p:spPr bwMode="gray">
          <a:xfrm>
            <a:off x="287338" y="0"/>
            <a:ext cx="161925" cy="554038"/>
          </a:xfrm>
          <a:custGeom>
            <a:avLst/>
            <a:gdLst>
              <a:gd name="T0" fmla="*/ 120 w 120"/>
              <a:gd name="T1" fmla="*/ 328 h 411"/>
              <a:gd name="T2" fmla="*/ 120 w 120"/>
              <a:gd name="T3" fmla="*/ 0 h 411"/>
              <a:gd name="T4" fmla="*/ 0 w 120"/>
              <a:gd name="T5" fmla="*/ 0 h 411"/>
              <a:gd name="T6" fmla="*/ 0 w 120"/>
              <a:gd name="T7" fmla="*/ 411 h 411"/>
              <a:gd name="T8" fmla="*/ 120 w 120"/>
              <a:gd name="T9" fmla="*/ 328 h 4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"/>
              <a:gd name="T16" fmla="*/ 0 h 411"/>
              <a:gd name="T17" fmla="*/ 120 w 120"/>
              <a:gd name="T18" fmla="*/ 411 h 4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" h="411">
                <a:moveTo>
                  <a:pt x="120" y="328"/>
                </a:moveTo>
                <a:lnTo>
                  <a:pt x="120" y="0"/>
                </a:lnTo>
                <a:lnTo>
                  <a:pt x="0" y="0"/>
                </a:lnTo>
                <a:lnTo>
                  <a:pt x="0" y="411"/>
                </a:lnTo>
                <a:lnTo>
                  <a:pt x="120" y="328"/>
                </a:lnTo>
                <a:close/>
              </a:path>
            </a:pathLst>
          </a:custGeom>
          <a:solidFill>
            <a:srgbClr val="8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GB" sz="1400" b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036" name="Freeform 12"/>
          <p:cNvSpPr>
            <a:spLocks noChangeAspect="1"/>
          </p:cNvSpPr>
          <p:nvPr userDrawn="1"/>
        </p:nvSpPr>
        <p:spPr bwMode="gray">
          <a:xfrm>
            <a:off x="287338" y="6238875"/>
            <a:ext cx="161925" cy="615950"/>
          </a:xfrm>
          <a:custGeom>
            <a:avLst/>
            <a:gdLst>
              <a:gd name="T0" fmla="*/ 0 w 120"/>
              <a:gd name="T1" fmla="*/ 85 h 456"/>
              <a:gd name="T2" fmla="*/ 0 w 120"/>
              <a:gd name="T3" fmla="*/ 456 h 456"/>
              <a:gd name="T4" fmla="*/ 120 w 120"/>
              <a:gd name="T5" fmla="*/ 456 h 456"/>
              <a:gd name="T6" fmla="*/ 120 w 120"/>
              <a:gd name="T7" fmla="*/ 0 h 456"/>
              <a:gd name="T8" fmla="*/ 0 w 120"/>
              <a:gd name="T9" fmla="*/ 85 h 4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"/>
              <a:gd name="T16" fmla="*/ 0 h 456"/>
              <a:gd name="T17" fmla="*/ 120 w 120"/>
              <a:gd name="T18" fmla="*/ 456 h 4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" h="456">
                <a:moveTo>
                  <a:pt x="0" y="85"/>
                </a:moveTo>
                <a:lnTo>
                  <a:pt x="0" y="456"/>
                </a:lnTo>
                <a:lnTo>
                  <a:pt x="120" y="456"/>
                </a:lnTo>
                <a:lnTo>
                  <a:pt x="120" y="0"/>
                </a:lnTo>
                <a:lnTo>
                  <a:pt x="0" y="85"/>
                </a:lnTo>
                <a:close/>
              </a:path>
            </a:pathLst>
          </a:custGeom>
          <a:solidFill>
            <a:srgbClr val="8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GB" sz="1400" b="1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43017" name="Text Box 9"/>
          <p:cNvSpPr txBox="1">
            <a:spLocks noChangeArrowheads="1"/>
          </p:cNvSpPr>
          <p:nvPr userDrawn="1"/>
        </p:nvSpPr>
        <p:spPr bwMode="auto">
          <a:xfrm>
            <a:off x="539750" y="6467475"/>
            <a:ext cx="82089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200" b="1" dirty="0">
                <a:solidFill>
                  <a:schemeClr val="accent2"/>
                </a:solidFill>
              </a:rPr>
              <a:t>Евгений Трофименко			</a:t>
            </a:r>
            <a:r>
              <a:rPr lang="en-US" sz="1200" b="1" dirty="0">
                <a:solidFill>
                  <a:schemeClr val="accent2"/>
                </a:solidFill>
              </a:rPr>
              <a:t>		</a:t>
            </a:r>
            <a:r>
              <a:rPr lang="ru-RU" sz="1200" b="1" dirty="0">
                <a:solidFill>
                  <a:schemeClr val="accent2"/>
                </a:solidFill>
              </a:rPr>
              <a:t>	</a:t>
            </a:r>
            <a:r>
              <a:rPr lang="en-US" sz="1200" b="1" dirty="0" smtClean="0">
                <a:solidFill>
                  <a:schemeClr val="accent2"/>
                </a:solidFill>
              </a:rPr>
              <a:t>raise@konvr.ru</a:t>
            </a:r>
          </a:p>
          <a:p>
            <a:pPr>
              <a:spcBef>
                <a:spcPct val="50000"/>
              </a:spcBef>
              <a:defRPr/>
            </a:pPr>
            <a:endParaRPr lang="en-GB" sz="1200" b="1" dirty="0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onvr.ru/" TargetMode="External"/><Relationship Id="rId2" Type="http://schemas.openxmlformats.org/officeDocument/2006/relationships/hyperlink" Target="mailto:raise@konvr.ru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irectcalls.ru/" TargetMode="External"/><Relationship Id="rId4" Type="http://schemas.openxmlformats.org/officeDocument/2006/relationships/hyperlink" Target="mailto:sale@directcalls.r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vents.yandex.ru/lib/talks/823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konvr.ru/pgs_cases.php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konvr.ru/pgs_cases.ph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konvr.ru/pgs_cases.php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konvr.ru/pgs_cases.php?id=11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konvr.ru/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konvr.ru/" TargetMode="External"/><Relationship Id="rId2" Type="http://schemas.openxmlformats.org/officeDocument/2006/relationships/hyperlink" Target="mailto:raise@konvr.ru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irectcalls.ru/" TargetMode="External"/><Relationship Id="rId4" Type="http://schemas.openxmlformats.org/officeDocument/2006/relationships/hyperlink" Target="mailto:sale@directcalls.r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4375" y="785813"/>
            <a:ext cx="7772400" cy="2457450"/>
          </a:xfrm>
        </p:spPr>
        <p:txBody>
          <a:bodyPr/>
          <a:lstStyle/>
          <a:p>
            <a:pPr eaLnBrk="1" hangingPunct="1"/>
            <a:r>
              <a:rPr lang="en-US" sz="6000" dirty="0" err="1" smtClean="0">
                <a:solidFill>
                  <a:srgbClr val="FF6600"/>
                </a:solidFill>
                <a:latin typeface="Elephant" pitchFamily="18" charset="0"/>
              </a:rPr>
              <a:t>konvr</a:t>
            </a:r>
            <a:r>
              <a:rPr lang="ru-RU" sz="9600" b="1" dirty="0"/>
              <a:t/>
            </a:r>
            <a:br>
              <a:rPr lang="ru-RU" sz="9600" b="1" dirty="0"/>
            </a:br>
            <a:r>
              <a:rPr lang="ru-RU" sz="2800" b="1" dirty="0" smtClean="0">
                <a:solidFill>
                  <a:srgbClr val="FF6600"/>
                </a:solidFill>
              </a:rPr>
              <a:t>Ищем </a:t>
            </a:r>
            <a:r>
              <a:rPr lang="ru-RU" sz="2800" b="1" dirty="0">
                <a:solidFill>
                  <a:srgbClr val="FF6600"/>
                </a:solidFill>
              </a:rPr>
              <a:t>триггерную комбинацию для увеличения </a:t>
            </a:r>
            <a:r>
              <a:rPr lang="ru-RU" sz="4000" b="1" dirty="0">
                <a:solidFill>
                  <a:srgbClr val="FF6600"/>
                </a:solidFill>
              </a:rPr>
              <a:t>конверсии посадочной </a:t>
            </a:r>
            <a:r>
              <a:rPr lang="ru-RU" sz="4000" b="1" dirty="0" smtClean="0">
                <a:solidFill>
                  <a:srgbClr val="FF6600"/>
                </a:solidFill>
              </a:rPr>
              <a:t>страницы.</a:t>
            </a:r>
            <a:r>
              <a:rPr lang="ru-RU" sz="2800" b="1" dirty="0" smtClean="0">
                <a:solidFill>
                  <a:srgbClr val="FF6600"/>
                </a:solidFill>
              </a:rPr>
              <a:t/>
            </a:r>
            <a:br>
              <a:rPr lang="ru-RU" sz="2800" b="1" dirty="0" smtClean="0">
                <a:solidFill>
                  <a:srgbClr val="FF6600"/>
                </a:solidFill>
              </a:rPr>
            </a:br>
            <a:r>
              <a:rPr lang="ru-RU" sz="2000" b="1" dirty="0" err="1" smtClean="0">
                <a:solidFill>
                  <a:srgbClr val="FF6600"/>
                </a:solidFill>
              </a:rPr>
              <a:t>Многовариантое</a:t>
            </a:r>
            <a:r>
              <a:rPr lang="ru-RU" sz="2000" b="1" dirty="0" smtClean="0">
                <a:solidFill>
                  <a:srgbClr val="FF6600"/>
                </a:solidFill>
              </a:rPr>
              <a:t> </a:t>
            </a:r>
            <a:r>
              <a:rPr lang="ru-RU" sz="2000" b="1" dirty="0">
                <a:solidFill>
                  <a:srgbClr val="FF6600"/>
                </a:solidFill>
              </a:rPr>
              <a:t>тестирование с очень большим числом </a:t>
            </a:r>
            <a:r>
              <a:rPr lang="ru-RU" sz="2000" b="1" dirty="0" smtClean="0">
                <a:solidFill>
                  <a:srgbClr val="FF6600"/>
                </a:solidFill>
              </a:rPr>
              <a:t>вариантов</a:t>
            </a:r>
            <a:r>
              <a:rPr lang="ru-RU" sz="2000" dirty="0" smtClean="0">
                <a:solidFill>
                  <a:srgbClr val="FF6600"/>
                </a:solidFill>
              </a:rPr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85787" y="3571876"/>
            <a:ext cx="3426173" cy="230539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2000" i="1" kern="1200" dirty="0" smtClean="0"/>
              <a:t>Сервис, исполнение тестов</a:t>
            </a:r>
          </a:p>
          <a:p>
            <a:pPr marL="0" indent="0" eaLnBrk="1" hangingPunct="1">
              <a:buNone/>
              <a:defRPr/>
            </a:pPr>
            <a:r>
              <a:rPr lang="ru-RU" sz="2000" kern="1200" dirty="0" smtClean="0"/>
              <a:t>Евгений Трофименко</a:t>
            </a:r>
            <a:endParaRPr lang="en-US" sz="2000" kern="1200" dirty="0" smtClean="0"/>
          </a:p>
          <a:p>
            <a:pPr marL="0" indent="0" eaLnBrk="1" hangingPunct="1">
              <a:buNone/>
              <a:defRPr/>
            </a:pPr>
            <a:r>
              <a:rPr lang="en-US" sz="2000" kern="1200" dirty="0" smtClean="0">
                <a:solidFill>
                  <a:schemeClr val="tx1">
                    <a:tint val="75000"/>
                  </a:schemeClr>
                </a:solidFill>
                <a:hlinkClick r:id="rId2"/>
              </a:rPr>
              <a:t>raise@konvr.ru</a:t>
            </a:r>
            <a:endParaRPr lang="en-US" sz="2000" kern="12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2000" kern="1200" dirty="0" smtClean="0">
                <a:solidFill>
                  <a:schemeClr val="tx1">
                    <a:tint val="75000"/>
                  </a:schemeClr>
                </a:solidFill>
                <a:hlinkClick r:id="rId3"/>
              </a:rPr>
              <a:t>http://konvr.ru/</a:t>
            </a:r>
            <a:endParaRPr lang="en-US" sz="2000" kern="12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</a:rPr>
              <a:t>Skype</a:t>
            </a:r>
            <a:r>
              <a:rPr lang="en-US" sz="2000" kern="1200" dirty="0" smtClean="0"/>
              <a:t> </a:t>
            </a:r>
            <a:r>
              <a:rPr lang="en-US" sz="2000" u="sng" kern="1200" dirty="0" err="1" smtClean="0"/>
              <a:t>eugene.trofimenko</a:t>
            </a:r>
            <a:endParaRPr lang="en-US" sz="2000" u="sng" kern="1200" dirty="0" smtClean="0"/>
          </a:p>
          <a:p>
            <a:pPr marL="0" indent="0" eaLnBrk="1" hangingPunct="1">
              <a:buNone/>
              <a:defRPr/>
            </a:pPr>
            <a:r>
              <a:rPr lang="ru-RU" sz="2000" dirty="0"/>
              <a:t>+7 (495) 669-32-81</a:t>
            </a:r>
            <a:endParaRPr lang="ru-RU" sz="2000" kern="12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5292080" y="3573016"/>
            <a:ext cx="307808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Arial" charset="0"/>
              <a:buNone/>
              <a:defRPr/>
            </a:pPr>
            <a:r>
              <a:rPr lang="ru-RU" sz="2000" i="1" kern="1200" dirty="0" smtClean="0"/>
              <a:t>Партнерское агентство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2000" kern="1200" dirty="0" err="1" smtClean="0"/>
              <a:t>Дениел</a:t>
            </a:r>
            <a:r>
              <a:rPr lang="ru-RU" sz="2000" kern="1200" dirty="0" smtClean="0"/>
              <a:t> </a:t>
            </a:r>
            <a:r>
              <a:rPr lang="ru-RU" sz="2000" kern="1200" dirty="0" err="1" smtClean="0"/>
              <a:t>Херени</a:t>
            </a:r>
            <a:endParaRPr lang="ru-RU" sz="2000" kern="1200" dirty="0" smtClean="0"/>
          </a:p>
          <a:p>
            <a:pPr marL="0" indent="0" eaLnBrk="1" hangingPunct="1">
              <a:buNone/>
              <a:defRPr/>
            </a:pPr>
            <a:r>
              <a:rPr lang="en-US" sz="2000" u="sng" dirty="0" smtClean="0">
                <a:hlinkClick r:id="rId4"/>
              </a:rPr>
              <a:t>sale@directcalls.ru</a:t>
            </a:r>
            <a:r>
              <a:rPr lang="ru-RU" sz="2000" u="sng" dirty="0" smtClean="0"/>
              <a:t> </a:t>
            </a:r>
            <a:endParaRPr lang="ru-RU" sz="2000" u="sng" dirty="0"/>
          </a:p>
          <a:p>
            <a:pPr marL="0" indent="0" eaLnBrk="1" hangingPunct="1">
              <a:buNone/>
              <a:defRPr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hlinkClick r:id="rId5"/>
              </a:rPr>
              <a:t>http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hlinkClick r:id="rId5"/>
              </a:rPr>
              <a:t>://directcalls.ru</a:t>
            </a:r>
            <a:endParaRPr lang="en-US" sz="20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</a:rPr>
              <a:t>Skype </a:t>
            </a:r>
            <a:r>
              <a:rPr lang="en-US" sz="2000" u="sng" dirty="0" smtClean="0"/>
              <a:t>da3lan</a:t>
            </a:r>
          </a:p>
          <a:p>
            <a:pPr marL="0" indent="0" eaLnBrk="1" hangingPunct="1">
              <a:buNone/>
              <a:defRPr/>
            </a:pPr>
            <a:r>
              <a:rPr lang="en-US" sz="2000" dirty="0"/>
              <a:t>+7 (495) 532-64-31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7780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Решение есть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en-US" dirty="0" smtClean="0"/>
              <a:t>konvr.ru</a:t>
            </a:r>
            <a:endParaRPr lang="ru-RU" sz="2400" b="1" dirty="0" smtClean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700808"/>
            <a:ext cx="7674049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ru-RU" sz="2400" b="1" dirty="0" smtClean="0">
                <a:solidFill>
                  <a:srgbClr val="FF6600"/>
                </a:solidFill>
              </a:rPr>
              <a:t>Интерактивное </a:t>
            </a:r>
            <a:r>
              <a:rPr lang="ru-RU" sz="2400" b="1" dirty="0">
                <a:solidFill>
                  <a:srgbClr val="FF6600"/>
                </a:solidFill>
              </a:rPr>
              <a:t>машинное </a:t>
            </a:r>
            <a:r>
              <a:rPr lang="ru-RU" sz="2400" b="1" dirty="0" smtClean="0">
                <a:solidFill>
                  <a:srgbClr val="FF6600"/>
                </a:solidFill>
              </a:rPr>
              <a:t>обучение</a:t>
            </a:r>
          </a:p>
          <a:p>
            <a:endParaRPr lang="ru-RU" sz="2000" dirty="0"/>
          </a:p>
          <a:p>
            <a:r>
              <a:rPr lang="ru-RU" dirty="0" smtClean="0"/>
              <a:t>Мы не обязаны взять много данных, сегментировать  и выдать окончательный ответ. Да и невозможно это. Сегменты будут слишком маленькие, недостоверные.</a:t>
            </a:r>
          </a:p>
          <a:p>
            <a:endParaRPr lang="ru-RU" dirty="0"/>
          </a:p>
          <a:p>
            <a:r>
              <a:rPr lang="ru-RU" dirty="0" smtClean="0"/>
              <a:t>Но мы можем проверять наши гипотезы интерактивно, прямо сейчас показывая посетителю тот </a:t>
            </a:r>
            <a:r>
              <a:rPr lang="ru-RU" dirty="0" err="1" smtClean="0"/>
              <a:t>лендинг</a:t>
            </a:r>
            <a:r>
              <a:rPr lang="ru-RU" dirty="0" smtClean="0"/>
              <a:t>, который считаем перспективным сейчас. И находить лучший.</a:t>
            </a:r>
          </a:p>
          <a:p>
            <a:endParaRPr lang="ru-RU" sz="2400" u="sng" dirty="0" smtClean="0"/>
          </a:p>
          <a:p>
            <a:pPr marL="342900" indent="-342900">
              <a:buFont typeface="Arial" charset="0"/>
              <a:buChar char="•"/>
            </a:pPr>
            <a:r>
              <a:rPr lang="ru-RU" sz="2400" b="1" dirty="0" smtClean="0">
                <a:solidFill>
                  <a:srgbClr val="FF6600"/>
                </a:solidFill>
              </a:rPr>
              <a:t>Аккуратная работа с малыми данными</a:t>
            </a:r>
          </a:p>
          <a:p>
            <a:endParaRPr lang="ru-RU" dirty="0" smtClean="0"/>
          </a:p>
          <a:p>
            <a:r>
              <a:rPr lang="ru-RU" dirty="0" smtClean="0"/>
              <a:t>Вот с такими вещами: (4 показа, 2 действия) – как быть?</a:t>
            </a:r>
          </a:p>
          <a:p>
            <a:r>
              <a:rPr lang="ru-RU" dirty="0" smtClean="0"/>
              <a:t>Все выбрасывают такие данные, а польза в них есть.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5717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Продукт рабочий: </a:t>
            </a:r>
            <a:r>
              <a:rPr lang="en-US" dirty="0" smtClean="0"/>
              <a:t>konvr.ru</a:t>
            </a:r>
            <a:endParaRPr lang="ru-RU" sz="3600" dirty="0" smtClean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API, </a:t>
            </a:r>
            <a:r>
              <a:rPr lang="ru-RU" sz="2400" dirty="0" smtClean="0"/>
              <a:t>которое сейчас требует настройки </a:t>
            </a:r>
            <a:r>
              <a:rPr lang="en-US" sz="2400" dirty="0" smtClean="0"/>
              <a:t>PHP </a:t>
            </a:r>
            <a:r>
              <a:rPr lang="ru-RU" sz="2400" dirty="0" smtClean="0"/>
              <a:t> или </a:t>
            </a:r>
            <a:r>
              <a:rPr lang="en-US" sz="2400" dirty="0" smtClean="0"/>
              <a:t>JS </a:t>
            </a:r>
            <a:r>
              <a:rPr lang="ru-RU" sz="2400" dirty="0" smtClean="0"/>
              <a:t>скриптов на стороне клиента.</a:t>
            </a:r>
          </a:p>
          <a:p>
            <a:endParaRPr lang="ru-RU" sz="2400" dirty="0"/>
          </a:p>
          <a:p>
            <a:r>
              <a:rPr lang="ru-RU" sz="2400" dirty="0" smtClean="0"/>
              <a:t>При каждом показе оно отвечает – какой вариант </a:t>
            </a:r>
            <a:r>
              <a:rPr lang="ru-RU" sz="2400" dirty="0" err="1" smtClean="0"/>
              <a:t>лендинга</a:t>
            </a:r>
            <a:r>
              <a:rPr lang="ru-RU" sz="2400" dirty="0" smtClean="0"/>
              <a:t> показать, и в случае успеха (конверсии) получает уведомление и обучается.</a:t>
            </a:r>
          </a:p>
          <a:p>
            <a:endParaRPr lang="ru-RU" sz="2400" dirty="0" smtClean="0"/>
          </a:p>
          <a:p>
            <a:r>
              <a:rPr lang="ru-RU" sz="2400" dirty="0" smtClean="0"/>
              <a:t>Результат: лучшая комбинация факторов для </a:t>
            </a:r>
            <a:r>
              <a:rPr lang="ru-RU" sz="2400" dirty="0" err="1" smtClean="0"/>
              <a:t>лендинга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dirty="0"/>
              <a:t>2 года </a:t>
            </a:r>
            <a:r>
              <a:rPr lang="ru-RU" sz="2400" dirty="0" smtClean="0"/>
              <a:t>придумывания, 1 </a:t>
            </a:r>
            <a:r>
              <a:rPr lang="ru-RU" sz="2400" dirty="0"/>
              <a:t>год </a:t>
            </a:r>
            <a:r>
              <a:rPr lang="ru-RU" sz="2400" dirty="0" smtClean="0"/>
              <a:t>разработки и доработки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25066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По этой же теме:</a:t>
            </a:r>
            <a:endParaRPr lang="ru-RU" sz="3600" dirty="0" smtClean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386017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i="1" dirty="0" smtClean="0"/>
              <a:t>Григорий </a:t>
            </a:r>
            <a:r>
              <a:rPr lang="ru-RU" sz="2400" i="1" dirty="0" err="1" smtClean="0"/>
              <a:t>Бакунов</a:t>
            </a:r>
            <a:r>
              <a:rPr lang="ru-RU" sz="2400" i="1" dirty="0" smtClean="0"/>
              <a:t>, Яндекс</a:t>
            </a:r>
          </a:p>
          <a:p>
            <a:r>
              <a:rPr lang="en-US" sz="2000" dirty="0">
                <a:hlinkClick r:id="rId2"/>
              </a:rPr>
              <a:t>https://events.yandex.ru/lib/talks/823</a:t>
            </a:r>
            <a:r>
              <a:rPr lang="en-US" sz="2000" dirty="0" smtClean="0">
                <a:hlinkClick r:id="rId2"/>
              </a:rPr>
              <a:t>/</a:t>
            </a:r>
            <a:endParaRPr lang="ru-RU" sz="2000" dirty="0" smtClean="0"/>
          </a:p>
          <a:p>
            <a:r>
              <a:rPr lang="en-US" sz="2400" u="sng" dirty="0" smtClean="0"/>
              <a:t>Landing Page: </a:t>
            </a:r>
            <a:r>
              <a:rPr lang="ru-RU" sz="2400" u="sng" dirty="0" smtClean="0"/>
              <a:t>другой подход</a:t>
            </a:r>
            <a:r>
              <a:rPr lang="ru-RU" sz="2400" dirty="0" smtClean="0"/>
              <a:t> </a:t>
            </a:r>
          </a:p>
          <a:p>
            <a:r>
              <a:rPr lang="en-US" sz="2000" dirty="0" err="1" smtClean="0"/>
              <a:t>Yac</a:t>
            </a:r>
            <a:r>
              <a:rPr lang="en-US" sz="2000" dirty="0" smtClean="0"/>
              <a:t>/M, </a:t>
            </a:r>
            <a:r>
              <a:rPr lang="ru-RU" sz="2000" dirty="0" smtClean="0"/>
              <a:t>май 2013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Отличия:</a:t>
            </a:r>
          </a:p>
          <a:p>
            <a:r>
              <a:rPr lang="ru-RU" sz="2000" dirty="0" smtClean="0"/>
              <a:t>Там – только три </a:t>
            </a:r>
            <a:r>
              <a:rPr lang="ru-RU" sz="2000" dirty="0" err="1" smtClean="0"/>
              <a:t>лендинга</a:t>
            </a:r>
            <a:r>
              <a:rPr lang="ru-RU" sz="2000" dirty="0" smtClean="0"/>
              <a:t>, но очень много </a:t>
            </a:r>
            <a:r>
              <a:rPr lang="ru-RU" sz="2000" dirty="0" err="1" smtClean="0"/>
              <a:t>таргетингов</a:t>
            </a:r>
            <a:r>
              <a:rPr lang="ru-RU" sz="2000" dirty="0" smtClean="0"/>
              <a:t> (перемножение сегментов аудитории </a:t>
            </a:r>
            <a:r>
              <a:rPr lang="en-US" sz="2000" dirty="0" err="1" smtClean="0"/>
              <a:t>facebook</a:t>
            </a:r>
            <a:r>
              <a:rPr lang="ru-RU" sz="2000" dirty="0" smtClean="0"/>
              <a:t>)</a:t>
            </a:r>
            <a:endParaRPr lang="en-US" sz="2000" dirty="0" smtClean="0"/>
          </a:p>
          <a:p>
            <a:endParaRPr lang="en-US" sz="2000" dirty="0"/>
          </a:p>
          <a:p>
            <a:r>
              <a:rPr lang="ru-RU" sz="2000" dirty="0" smtClean="0"/>
              <a:t>Почему работает (</a:t>
            </a:r>
            <a:r>
              <a:rPr lang="ru-RU" sz="2000" dirty="0" err="1" smtClean="0"/>
              <a:t>имхо</a:t>
            </a:r>
            <a:r>
              <a:rPr lang="ru-RU" sz="2000" dirty="0" smtClean="0"/>
              <a:t>):</a:t>
            </a:r>
          </a:p>
          <a:p>
            <a:r>
              <a:rPr lang="ru-RU" sz="2000" dirty="0" smtClean="0"/>
              <a:t>Машинное обучение</a:t>
            </a:r>
            <a:r>
              <a:rPr lang="en-US" sz="2000" dirty="0" smtClean="0"/>
              <a:t> </a:t>
            </a:r>
            <a:r>
              <a:rPr lang="ru-RU" sz="2000" dirty="0" smtClean="0"/>
              <a:t>не игнорирует малую статистику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893925"/>
            <a:ext cx="3719149" cy="1951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26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Кейс: модель пользователя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err="1" smtClean="0"/>
              <a:t>Лендинг</a:t>
            </a:r>
            <a:r>
              <a:rPr lang="ru-RU" sz="2000" dirty="0" smtClean="0"/>
              <a:t>: 6 факторов по 6 значений</a:t>
            </a:r>
            <a:r>
              <a:rPr lang="en-US" sz="2000" dirty="0" smtClean="0"/>
              <a:t>  = </a:t>
            </a:r>
            <a:r>
              <a:rPr lang="ru-RU" sz="2000" dirty="0" smtClean="0"/>
              <a:t>46656 штук</a:t>
            </a:r>
            <a:endParaRPr lang="en-US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Модель:</a:t>
            </a:r>
            <a:r>
              <a:rPr lang="ru-RU" sz="2000" b="1" dirty="0" smtClean="0"/>
              <a:t> самая лучшая комбинация имеет конверсию 50%</a:t>
            </a:r>
          </a:p>
          <a:p>
            <a:r>
              <a:rPr lang="ru-RU" sz="2000" b="1" dirty="0" smtClean="0"/>
              <a:t>При любой ошибке конверсия падает в 2 раза</a:t>
            </a:r>
            <a:endParaRPr lang="ru-RU" sz="2400" b="1" dirty="0" smtClean="0"/>
          </a:p>
          <a:p>
            <a:r>
              <a:rPr lang="ru-RU" sz="1600" dirty="0" smtClean="0"/>
              <a:t>Угадано	Конверсия</a:t>
            </a:r>
          </a:p>
          <a:p>
            <a:r>
              <a:rPr lang="ru-RU" sz="1600" dirty="0" smtClean="0"/>
              <a:t>6	50.00%</a:t>
            </a:r>
          </a:p>
          <a:p>
            <a:r>
              <a:rPr lang="ru-RU" sz="1600" dirty="0" smtClean="0"/>
              <a:t>5 	25.00%</a:t>
            </a:r>
          </a:p>
          <a:p>
            <a:r>
              <a:rPr lang="ru-RU" sz="1600" dirty="0"/>
              <a:t>4</a:t>
            </a:r>
            <a:r>
              <a:rPr lang="ru-RU" sz="1600" dirty="0" smtClean="0"/>
              <a:t> 	12.50%</a:t>
            </a:r>
          </a:p>
          <a:p>
            <a:r>
              <a:rPr lang="ru-RU" sz="1600" dirty="0"/>
              <a:t>3</a:t>
            </a:r>
            <a:r>
              <a:rPr lang="ru-RU" sz="1600" dirty="0" smtClean="0"/>
              <a:t> 	6.25%</a:t>
            </a:r>
          </a:p>
          <a:p>
            <a:r>
              <a:rPr lang="ru-RU" sz="1600" dirty="0"/>
              <a:t>2 	3.13%</a:t>
            </a:r>
          </a:p>
          <a:p>
            <a:r>
              <a:rPr lang="ru-RU" sz="1600" dirty="0" smtClean="0"/>
              <a:t>1 	1.56%</a:t>
            </a:r>
          </a:p>
          <a:p>
            <a:r>
              <a:rPr lang="ru-RU" sz="2000" dirty="0" smtClean="0"/>
              <a:t>* Усложним модель – возьмем 6 равноправных непересекающихся лучших комбинаций, такую задачу «сливом» </a:t>
            </a:r>
            <a:r>
              <a:rPr lang="ru-RU" sz="2000" dirty="0" err="1" smtClean="0"/>
              <a:t>рандомного</a:t>
            </a:r>
            <a:r>
              <a:rPr lang="ru-RU" sz="2000" dirty="0" smtClean="0"/>
              <a:t> трафика не решить.</a:t>
            </a:r>
          </a:p>
        </p:txBody>
      </p:sp>
    </p:spTree>
    <p:extLst>
      <p:ext uri="{BB962C8B-B14F-4D97-AF65-F5344CB8AC3E}">
        <p14:creationId xmlns:p14="http://schemas.microsoft.com/office/powerpoint/2010/main" val="344647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Кейс: рост </a:t>
            </a:r>
            <a:r>
              <a:rPr lang="ru-RU" dirty="0"/>
              <a:t>конверсии </a:t>
            </a:r>
            <a:r>
              <a:rPr lang="ru-RU" sz="4000" dirty="0"/>
              <a:t>(модель)</a:t>
            </a:r>
            <a:endParaRPr lang="ru-RU" sz="40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1949387" y="5301208"/>
            <a:ext cx="559082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Скрипт «пользователя» «просматривает» </a:t>
            </a:r>
            <a:r>
              <a:rPr lang="ru-RU" dirty="0" err="1" smtClean="0"/>
              <a:t>лендинг</a:t>
            </a:r>
            <a:endParaRPr lang="ru-RU" dirty="0" smtClean="0"/>
          </a:p>
          <a:p>
            <a:r>
              <a:rPr lang="ru-RU" dirty="0" smtClean="0"/>
              <a:t>и делает действия на основе модели</a:t>
            </a:r>
          </a:p>
          <a:p>
            <a:r>
              <a:rPr lang="ru-RU" dirty="0" smtClean="0"/>
              <a:t>Еще кейсы: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konvr.ru/pgs_cases.php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052" name="Picture 4" descr="http://konvr.ru/i/c/3_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56792"/>
            <a:ext cx="5572125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8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Кейс: доля </a:t>
            </a:r>
            <a:r>
              <a:rPr lang="ru-RU" dirty="0"/>
              <a:t>угаданных </a:t>
            </a:r>
            <a:r>
              <a:rPr lang="ru-RU" sz="4000" dirty="0"/>
              <a:t>(модель)</a:t>
            </a:r>
            <a:endParaRPr lang="ru-RU" sz="40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13" y="1643063"/>
            <a:ext cx="5972175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49387" y="5301208"/>
            <a:ext cx="559082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Скрипт «пользователя» «просматривает» </a:t>
            </a:r>
            <a:r>
              <a:rPr lang="ru-RU" dirty="0" err="1" smtClean="0"/>
              <a:t>лендинг</a:t>
            </a:r>
            <a:endParaRPr lang="ru-RU" dirty="0" smtClean="0"/>
          </a:p>
          <a:p>
            <a:r>
              <a:rPr lang="ru-RU" dirty="0" smtClean="0"/>
              <a:t>и делает действия на основе модели</a:t>
            </a:r>
          </a:p>
          <a:p>
            <a:r>
              <a:rPr lang="ru-RU" dirty="0" smtClean="0"/>
              <a:t>Еще кейсы: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konvr.ru/pgs_cases.php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32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Много таких моделей: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 smtClean="0"/>
              <a:t>И при увеличении числа факторов:</a:t>
            </a:r>
          </a:p>
          <a:p>
            <a:r>
              <a:rPr lang="ru-RU" sz="2800" dirty="0" smtClean="0"/>
              <a:t>6, 9, 12, 15</a:t>
            </a:r>
          </a:p>
          <a:p>
            <a:endParaRPr lang="ru-RU" sz="2800" dirty="0"/>
          </a:p>
          <a:p>
            <a:r>
              <a:rPr lang="ru-RU" sz="2800" dirty="0" smtClean="0"/>
              <a:t>И при уменьшении разницы при ошибке:</a:t>
            </a:r>
          </a:p>
          <a:p>
            <a:r>
              <a:rPr lang="ru-RU" sz="2800" dirty="0" smtClean="0"/>
              <a:t>Делим на 2, 1.5, 1.333, 1.2</a:t>
            </a:r>
          </a:p>
          <a:p>
            <a:endParaRPr lang="ru-RU" sz="2800" dirty="0"/>
          </a:p>
          <a:p>
            <a:pPr algn="ctr"/>
            <a:r>
              <a:rPr lang="ru-RU" sz="6000" dirty="0">
                <a:solidFill>
                  <a:srgbClr val="FF0000"/>
                </a:solidFill>
              </a:rPr>
              <a:t>Результат: </a:t>
            </a:r>
            <a:r>
              <a:rPr lang="ru-RU" sz="6000" dirty="0" smtClean="0">
                <a:solidFill>
                  <a:srgbClr val="FF0000"/>
                </a:solidFill>
              </a:rPr>
              <a:t>успех</a:t>
            </a:r>
          </a:p>
          <a:p>
            <a:pPr algn="ctr"/>
            <a:endParaRPr lang="ru-RU" sz="2000" dirty="0" smtClean="0">
              <a:hlinkClick r:id="rId2"/>
            </a:endParaRPr>
          </a:p>
          <a:p>
            <a:pPr algn="ctr"/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konvr.ru/pgs_cases.php</a:t>
            </a:r>
            <a:r>
              <a:rPr lang="ru-RU" sz="2000" dirty="0"/>
              <a:t> 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97138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FF0000"/>
                </a:solidFill>
              </a:rPr>
              <a:t>Кейс </a:t>
            </a:r>
            <a:r>
              <a:rPr lang="ru-RU" b="1" dirty="0" smtClean="0">
                <a:solidFill>
                  <a:srgbClr val="FF0000"/>
                </a:solidFill>
              </a:rPr>
              <a:t>живой 1</a:t>
            </a:r>
            <a:r>
              <a:rPr lang="ru-RU" dirty="0" smtClean="0">
                <a:solidFill>
                  <a:srgbClr val="FF0000"/>
                </a:solidFill>
              </a:rPr>
              <a:t>: рост на 67%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200" dirty="0" smtClean="0"/>
              <a:t>после оптимизации оформления рекламы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1916832"/>
            <a:ext cx="756084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Сайт: </a:t>
            </a:r>
            <a:r>
              <a:rPr lang="en-US" sz="2400" u="sng" dirty="0" smtClean="0"/>
              <a:t>bigpicture.ru</a:t>
            </a:r>
          </a:p>
          <a:p>
            <a:r>
              <a:rPr lang="ru-RU" sz="2400" dirty="0" smtClean="0"/>
              <a:t>Срок: 3 недели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Конверсия = клик по рекламе, улучшаем </a:t>
            </a:r>
            <a:r>
              <a:rPr lang="en-US" sz="2400" dirty="0" smtClean="0"/>
              <a:t>CTR</a:t>
            </a:r>
            <a:endParaRPr lang="ru-RU" sz="2400" dirty="0" smtClean="0"/>
          </a:p>
          <a:p>
            <a:r>
              <a:rPr lang="ru-RU" sz="2400" b="1" dirty="0" smtClean="0"/>
              <a:t>Исходный </a:t>
            </a:r>
            <a:r>
              <a:rPr lang="en-US" sz="2400" b="1" dirty="0" smtClean="0"/>
              <a:t>CTR: </a:t>
            </a:r>
            <a:r>
              <a:rPr lang="ru-RU" sz="2400" b="1" dirty="0" smtClean="0"/>
              <a:t>     </a:t>
            </a:r>
            <a:r>
              <a:rPr lang="ru-RU" sz="2400" b="1" dirty="0" smtClean="0">
                <a:solidFill>
                  <a:srgbClr val="FF0000"/>
                </a:solidFill>
              </a:rPr>
              <a:t>0.52%</a:t>
            </a:r>
          </a:p>
          <a:p>
            <a:r>
              <a:rPr lang="ru-RU" sz="2400" b="1" dirty="0" smtClean="0"/>
              <a:t>Достигнутый </a:t>
            </a:r>
            <a:r>
              <a:rPr lang="en-US" sz="2400" b="1" dirty="0" smtClean="0"/>
              <a:t>CTR: </a:t>
            </a:r>
            <a:r>
              <a:rPr lang="en-US" sz="2400" b="1" dirty="0" smtClean="0">
                <a:solidFill>
                  <a:srgbClr val="FF0000"/>
                </a:solidFill>
              </a:rPr>
              <a:t>0.87%</a:t>
            </a:r>
          </a:p>
          <a:p>
            <a:endParaRPr lang="en-US" sz="1600" dirty="0"/>
          </a:p>
          <a:p>
            <a:r>
              <a:rPr lang="ru-RU" sz="1600" u="sng" dirty="0" smtClean="0"/>
              <a:t>Работа с 15 параметрами оформления </a:t>
            </a:r>
            <a:r>
              <a:rPr lang="ru-RU" sz="1600" dirty="0" smtClean="0"/>
              <a:t>(РСЯ):</a:t>
            </a:r>
          </a:p>
          <a:p>
            <a:r>
              <a:rPr lang="ru-RU" sz="1600" dirty="0" smtClean="0"/>
              <a:t>ориентация, цвета, фоны, иконки, шрифты, размеры, т.д.</a:t>
            </a:r>
          </a:p>
          <a:p>
            <a:r>
              <a:rPr lang="ru-RU" sz="2400" dirty="0" smtClean="0"/>
              <a:t>Уникальных </a:t>
            </a:r>
            <a:r>
              <a:rPr lang="ru-RU" sz="2400" dirty="0"/>
              <a:t>оформлений: </a:t>
            </a:r>
            <a:r>
              <a:rPr lang="ru-RU" sz="2400" u="sng" dirty="0" smtClean="0"/>
              <a:t>4976640 вариантов</a:t>
            </a:r>
          </a:p>
          <a:p>
            <a:endParaRPr lang="ru-RU" sz="2000" u="sng" dirty="0"/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ЭТО РАБОТАЕТ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636" y="1916832"/>
            <a:ext cx="4928049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524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FF0000"/>
                </a:solidFill>
              </a:rPr>
              <a:t>Кейс </a:t>
            </a:r>
            <a:r>
              <a:rPr lang="ru-RU" b="1" dirty="0" smtClean="0">
                <a:solidFill>
                  <a:srgbClr val="FF0000"/>
                </a:solidFill>
              </a:rPr>
              <a:t>живой 2</a:t>
            </a:r>
            <a:r>
              <a:rPr lang="ru-RU" dirty="0" smtClean="0">
                <a:solidFill>
                  <a:srgbClr val="FF0000"/>
                </a:solidFill>
              </a:rPr>
              <a:t>: рост на 68%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200" dirty="0" smtClean="0"/>
              <a:t>после оптимизации оформления рекламы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1916832"/>
            <a:ext cx="756084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Сайт: </a:t>
            </a:r>
            <a:r>
              <a:rPr lang="en-US" sz="2400" u="sng" dirty="0"/>
              <a:t>muzhzdorov.ru</a:t>
            </a:r>
            <a:endParaRPr lang="en-US" sz="2400" u="sng" dirty="0" smtClean="0"/>
          </a:p>
          <a:p>
            <a:r>
              <a:rPr lang="ru-RU" sz="2400" dirty="0" smtClean="0"/>
              <a:t>Срок: 4 недели</a:t>
            </a:r>
          </a:p>
          <a:p>
            <a:endParaRPr lang="en-US" sz="2000" dirty="0" smtClean="0"/>
          </a:p>
          <a:p>
            <a:r>
              <a:rPr lang="ru-RU" sz="2000" dirty="0" smtClean="0"/>
              <a:t>Конверсия </a:t>
            </a:r>
            <a:r>
              <a:rPr lang="en-US" sz="2000" dirty="0" smtClean="0"/>
              <a:t>= </a:t>
            </a:r>
            <a:r>
              <a:rPr lang="ru-RU" sz="2000" dirty="0" smtClean="0"/>
              <a:t>клик по рекламе</a:t>
            </a:r>
          </a:p>
          <a:p>
            <a:r>
              <a:rPr lang="ru-RU" sz="2000" dirty="0" smtClean="0"/>
              <a:t>улучшаем </a:t>
            </a:r>
            <a:r>
              <a:rPr lang="en-US" sz="2000" dirty="0" smtClean="0"/>
              <a:t>CTR</a:t>
            </a:r>
            <a:endParaRPr lang="ru-RU" sz="2000" dirty="0" smtClean="0"/>
          </a:p>
          <a:p>
            <a:endParaRPr lang="ru-RU" sz="2400" dirty="0" smtClean="0"/>
          </a:p>
          <a:p>
            <a:r>
              <a:rPr lang="ru-RU" sz="2400" b="1" dirty="0" smtClean="0"/>
              <a:t>Исходный </a:t>
            </a:r>
            <a:r>
              <a:rPr lang="en-US" sz="2400" b="1" dirty="0" smtClean="0"/>
              <a:t>CTR: </a:t>
            </a:r>
            <a:r>
              <a:rPr lang="ru-RU" sz="2400" b="1" dirty="0" smtClean="0"/>
              <a:t>     </a:t>
            </a:r>
            <a:r>
              <a:rPr lang="ru-RU" sz="2400" b="1" dirty="0" smtClean="0">
                <a:solidFill>
                  <a:srgbClr val="FF0000"/>
                </a:solidFill>
              </a:rPr>
              <a:t>1.61%</a:t>
            </a:r>
          </a:p>
          <a:p>
            <a:r>
              <a:rPr lang="ru-RU" sz="2400" b="1" dirty="0" smtClean="0"/>
              <a:t>Достигнутый </a:t>
            </a:r>
            <a:r>
              <a:rPr lang="en-US" sz="2400" b="1" dirty="0" smtClean="0"/>
              <a:t>CTR: </a:t>
            </a:r>
            <a:r>
              <a:rPr lang="ru-RU" sz="2400" b="1" dirty="0" smtClean="0">
                <a:solidFill>
                  <a:srgbClr val="FF0000"/>
                </a:solidFill>
              </a:rPr>
              <a:t>2.71</a:t>
            </a:r>
            <a:r>
              <a:rPr lang="en-US" sz="2400" b="1" dirty="0" smtClean="0">
                <a:solidFill>
                  <a:srgbClr val="FF0000"/>
                </a:solidFill>
              </a:rPr>
              <a:t>%</a:t>
            </a:r>
          </a:p>
          <a:p>
            <a:endParaRPr lang="en-US" dirty="0"/>
          </a:p>
          <a:p>
            <a:r>
              <a:rPr lang="ru-RU" u="sng" dirty="0" smtClean="0"/>
              <a:t>Работа с 11 параметрами оформления </a:t>
            </a:r>
            <a:r>
              <a:rPr lang="ru-RU" dirty="0" smtClean="0"/>
              <a:t>(РСЯ):</a:t>
            </a:r>
          </a:p>
          <a:p>
            <a:r>
              <a:rPr lang="ru-RU" dirty="0" smtClean="0"/>
              <a:t>ориентация, цвета, фоны, иконки, шрифты, размеры, т.д.</a:t>
            </a:r>
          </a:p>
          <a:p>
            <a:endParaRPr lang="ru-RU" sz="2000" u="sng" dirty="0"/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ЭТО РАБОТАЕТ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114" y="1915485"/>
            <a:ext cx="3916655" cy="2017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642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FF0000"/>
                </a:solidFill>
              </a:rPr>
              <a:t>Кейс </a:t>
            </a:r>
            <a:r>
              <a:rPr lang="ru-RU" b="1" dirty="0" smtClean="0">
                <a:solidFill>
                  <a:srgbClr val="FF0000"/>
                </a:solidFill>
              </a:rPr>
              <a:t>живой 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ru-RU" dirty="0" smtClean="0">
                <a:solidFill>
                  <a:srgbClr val="FF0000"/>
                </a:solidFill>
              </a:rPr>
              <a:t>: рост на </a:t>
            </a:r>
            <a:r>
              <a:rPr lang="en-US" dirty="0" smtClean="0">
                <a:solidFill>
                  <a:srgbClr val="FF0000"/>
                </a:solidFill>
              </a:rPr>
              <a:t>39</a:t>
            </a:r>
            <a:r>
              <a:rPr lang="ru-RU" dirty="0" smtClean="0">
                <a:solidFill>
                  <a:srgbClr val="FF0000"/>
                </a:solidFill>
              </a:rPr>
              <a:t>%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200" dirty="0" smtClean="0"/>
              <a:t>после оптимизации оформления рекламы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1916832"/>
            <a:ext cx="756084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Сайт: </a:t>
            </a:r>
            <a:r>
              <a:rPr lang="en-US" sz="2400" u="sng" dirty="0"/>
              <a:t>buhgalteria.ru</a:t>
            </a:r>
            <a:endParaRPr lang="en-US" sz="2400" u="sng" dirty="0" smtClean="0"/>
          </a:p>
          <a:p>
            <a:r>
              <a:rPr lang="ru-RU" sz="2400" dirty="0" smtClean="0"/>
              <a:t>Срок: </a:t>
            </a:r>
            <a:r>
              <a:rPr lang="en-US" sz="2400" dirty="0" smtClean="0"/>
              <a:t>6</a:t>
            </a:r>
            <a:r>
              <a:rPr lang="ru-RU" sz="2400" dirty="0" smtClean="0"/>
              <a:t> недель</a:t>
            </a:r>
          </a:p>
          <a:p>
            <a:endParaRPr lang="en-US" sz="2000" dirty="0" smtClean="0"/>
          </a:p>
          <a:p>
            <a:r>
              <a:rPr lang="ru-RU" sz="2000" dirty="0" smtClean="0"/>
              <a:t>Конверсия </a:t>
            </a:r>
            <a:r>
              <a:rPr lang="en-US" sz="2000" dirty="0" smtClean="0"/>
              <a:t>= </a:t>
            </a:r>
            <a:r>
              <a:rPr lang="ru-RU" sz="2000" dirty="0" smtClean="0"/>
              <a:t>клик по рекламе</a:t>
            </a:r>
          </a:p>
          <a:p>
            <a:r>
              <a:rPr lang="ru-RU" sz="2000" dirty="0" smtClean="0"/>
              <a:t>улучшаем </a:t>
            </a:r>
            <a:r>
              <a:rPr lang="en-US" sz="2000" dirty="0" smtClean="0"/>
              <a:t>CTR</a:t>
            </a:r>
            <a:endParaRPr lang="ru-RU" sz="2000" dirty="0" smtClean="0"/>
          </a:p>
          <a:p>
            <a:endParaRPr lang="ru-RU" sz="2400" dirty="0" smtClean="0"/>
          </a:p>
          <a:p>
            <a:r>
              <a:rPr lang="ru-RU" sz="2400" b="1" dirty="0" smtClean="0"/>
              <a:t>Исходный </a:t>
            </a:r>
            <a:r>
              <a:rPr lang="en-US" sz="2400" b="1" dirty="0" smtClean="0"/>
              <a:t>CTR: </a:t>
            </a:r>
            <a:r>
              <a:rPr lang="ru-RU" sz="2400" b="1" dirty="0" smtClean="0"/>
              <a:t>     </a:t>
            </a:r>
            <a:r>
              <a:rPr lang="ru-RU" sz="2400" b="1" dirty="0" smtClean="0">
                <a:solidFill>
                  <a:srgbClr val="FF0000"/>
                </a:solidFill>
              </a:rPr>
              <a:t>0.32%</a:t>
            </a:r>
          </a:p>
          <a:p>
            <a:r>
              <a:rPr lang="ru-RU" sz="2400" b="1" dirty="0" smtClean="0"/>
              <a:t>Достигнутый </a:t>
            </a:r>
            <a:r>
              <a:rPr lang="en-US" sz="2400" b="1" dirty="0" smtClean="0"/>
              <a:t>CTR: </a:t>
            </a:r>
            <a:r>
              <a:rPr lang="ru-RU" sz="2400" b="1" dirty="0" smtClean="0">
                <a:solidFill>
                  <a:srgbClr val="FF0000"/>
                </a:solidFill>
              </a:rPr>
              <a:t>0.45</a:t>
            </a:r>
            <a:r>
              <a:rPr lang="en-US" sz="2400" b="1" dirty="0" smtClean="0">
                <a:solidFill>
                  <a:srgbClr val="FF0000"/>
                </a:solidFill>
              </a:rPr>
              <a:t>%</a:t>
            </a:r>
          </a:p>
          <a:p>
            <a:endParaRPr lang="en-US" dirty="0"/>
          </a:p>
          <a:p>
            <a:r>
              <a:rPr lang="ru-RU" u="sng" dirty="0" smtClean="0"/>
              <a:t>Работа с 9 параметрами оформления </a:t>
            </a:r>
            <a:r>
              <a:rPr lang="ru-RU" dirty="0" smtClean="0"/>
              <a:t>(РСЯ):</a:t>
            </a:r>
          </a:p>
          <a:p>
            <a:r>
              <a:rPr lang="ru-RU" dirty="0" smtClean="0"/>
              <a:t>ориентация, цвета, фоны, иконки, шрифты, размеры, т.д.</a:t>
            </a:r>
          </a:p>
          <a:p>
            <a:endParaRPr lang="ru-RU" sz="2000" u="sng" dirty="0"/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ЭТО РАБОТАЕТ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16832"/>
            <a:ext cx="3886126" cy="2377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165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Триггерные </a:t>
            </a:r>
            <a:r>
              <a:rPr lang="ru-RU" dirty="0" err="1" smtClean="0"/>
              <a:t>лендинги</a:t>
            </a:r>
            <a:r>
              <a:rPr lang="ru-RU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Чем полнее совпадение -</a:t>
            </a:r>
            <a:br>
              <a:rPr lang="ru-RU" dirty="0" smtClean="0"/>
            </a:br>
            <a:r>
              <a:rPr lang="ru-RU" dirty="0" smtClean="0"/>
              <a:t>– тем сильнее цепляет</a:t>
            </a:r>
            <a:endParaRPr lang="ru-RU" sz="2400" u="sng" dirty="0" smtClean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40178" y="2276872"/>
            <a:ext cx="778668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У посетителей есть некий набор целей, приоритетов</a:t>
            </a:r>
          </a:p>
          <a:p>
            <a:r>
              <a:rPr lang="ru-RU" sz="2400" dirty="0" smtClean="0"/>
              <a:t>У нас есть возможность предложить им ВСЁ нужное</a:t>
            </a:r>
          </a:p>
          <a:p>
            <a:endParaRPr lang="ru-RU" sz="2400" dirty="0"/>
          </a:p>
          <a:p>
            <a:r>
              <a:rPr lang="ru-RU" sz="2400" dirty="0" smtClean="0"/>
              <a:t>Только непонятно – что именно им нужно? )</a:t>
            </a:r>
          </a:p>
          <a:p>
            <a:r>
              <a:rPr lang="ru-RU" sz="2400" dirty="0" smtClean="0"/>
              <a:t>И еще </a:t>
            </a:r>
            <a:r>
              <a:rPr lang="ru-RU" sz="2400" dirty="0"/>
              <a:t>непонятнее </a:t>
            </a:r>
            <a:r>
              <a:rPr lang="ru-RU" sz="2400" dirty="0" smtClean="0"/>
              <a:t>– как предлагать?</a:t>
            </a:r>
          </a:p>
          <a:p>
            <a:endParaRPr lang="ru-RU" sz="2400" dirty="0"/>
          </a:p>
          <a:p>
            <a:r>
              <a:rPr lang="ru-RU" sz="2400" i="1" dirty="0" smtClean="0"/>
              <a:t>* Аксиома:</a:t>
            </a:r>
          </a:p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Полное соответствие предложения списку целей посетителя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сильно увеличит конверсию!</a:t>
            </a:r>
          </a:p>
        </p:txBody>
      </p:sp>
    </p:spTree>
    <p:extLst>
      <p:ext uri="{BB962C8B-B14F-4D97-AF65-F5344CB8AC3E}">
        <p14:creationId xmlns:p14="http://schemas.microsoft.com/office/powerpoint/2010/main" val="326539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sz="4000" dirty="0" smtClean="0"/>
              <a:t>Кейс 3: осмысленные изменения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По </a:t>
            </a:r>
            <a:r>
              <a:rPr lang="en-US" sz="2400" u="sng" dirty="0" smtClean="0"/>
              <a:t>buhgalteria.ru</a:t>
            </a:r>
            <a:r>
              <a:rPr lang="ru-RU" sz="2400" dirty="0"/>
              <a:t> </a:t>
            </a:r>
            <a:r>
              <a:rPr lang="ru-RU" sz="2400" dirty="0" smtClean="0"/>
              <a:t>идет более подробный анализ.</a:t>
            </a:r>
          </a:p>
          <a:p>
            <a:r>
              <a:rPr lang="ru-RU" sz="2400" dirty="0" smtClean="0"/>
              <a:t>						</a:t>
            </a:r>
            <a:r>
              <a:rPr lang="en-US" sz="2400" dirty="0" err="1" smtClean="0"/>
              <a:t>dCTR</a:t>
            </a:r>
            <a:endParaRPr lang="ru-RU" sz="2400" dirty="0"/>
          </a:p>
          <a:p>
            <a:r>
              <a:rPr lang="ru-RU" sz="2400" dirty="0" smtClean="0"/>
              <a:t>Число объявлений		4 -</a:t>
            </a:r>
            <a:r>
              <a:rPr lang="en-US" sz="2400" dirty="0" smtClean="0"/>
              <a:t>&gt; 1</a:t>
            </a:r>
            <a:r>
              <a:rPr lang="ru-RU" sz="2400" dirty="0" smtClean="0"/>
              <a:t>		</a:t>
            </a:r>
            <a:r>
              <a:rPr lang="ru-RU" sz="2400" b="1" dirty="0" smtClean="0">
                <a:solidFill>
                  <a:srgbClr val="FF0000"/>
                </a:solidFill>
              </a:rPr>
              <a:t>-48%</a:t>
            </a:r>
          </a:p>
          <a:p>
            <a:r>
              <a:rPr lang="ru-RU" sz="2400" dirty="0" smtClean="0"/>
              <a:t>Число объявлений		4 </a:t>
            </a:r>
            <a:r>
              <a:rPr lang="ru-RU" sz="2400" dirty="0"/>
              <a:t>-</a:t>
            </a:r>
            <a:r>
              <a:rPr lang="en-US" sz="2400" dirty="0"/>
              <a:t>&gt; </a:t>
            </a:r>
            <a:r>
              <a:rPr lang="ru-RU" sz="2400" dirty="0" smtClean="0"/>
              <a:t>2		</a:t>
            </a:r>
            <a:r>
              <a:rPr lang="ru-RU" sz="2400" b="1" dirty="0" smtClean="0">
                <a:solidFill>
                  <a:srgbClr val="FF0000"/>
                </a:solidFill>
              </a:rPr>
              <a:t>-27%</a:t>
            </a:r>
            <a:endParaRPr lang="ru-RU" sz="2400" b="1" dirty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r>
              <a:rPr lang="en-US" sz="2400" dirty="0" err="1" smtClean="0"/>
              <a:t>title_font_size</a:t>
            </a:r>
            <a:r>
              <a:rPr lang="ru-RU" sz="2400" dirty="0" smtClean="0"/>
              <a:t>    		3 -</a:t>
            </a:r>
            <a:r>
              <a:rPr lang="en-US" sz="2400" dirty="0" smtClean="0"/>
              <a:t>&gt; 1		</a:t>
            </a:r>
            <a:r>
              <a:rPr lang="en-US" sz="2400" b="1" dirty="0" smtClean="0">
                <a:solidFill>
                  <a:srgbClr val="FF0000"/>
                </a:solidFill>
              </a:rPr>
              <a:t>-60%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						P-value&lt;0.015</a:t>
            </a:r>
          </a:p>
          <a:p>
            <a:endParaRPr lang="en-US" sz="2400" dirty="0" smtClean="0"/>
          </a:p>
          <a:p>
            <a:r>
              <a:rPr lang="ru-RU" sz="2400" dirty="0" smtClean="0"/>
              <a:t>Остальные 41 изменений недостоверные.</a:t>
            </a:r>
          </a:p>
          <a:p>
            <a:r>
              <a:rPr lang="ru-RU" sz="2400" dirty="0" smtClean="0"/>
              <a:t>Именно это не позволяет с ними работать точечно.</a:t>
            </a:r>
          </a:p>
          <a:p>
            <a:r>
              <a:rPr lang="ru-RU" sz="2400" u="sng" dirty="0" smtClean="0"/>
              <a:t>Каждый параметр меняет </a:t>
            </a:r>
            <a:r>
              <a:rPr lang="en-US" sz="2400" u="sng" dirty="0" smtClean="0"/>
              <a:t>CTR </a:t>
            </a:r>
            <a:r>
              <a:rPr lang="ru-RU" sz="2400" u="sng" dirty="0" smtClean="0"/>
              <a:t>слабо, а вместе +70%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133910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4946873"/>
          </a:xfrm>
        </p:spPr>
        <p:txBody>
          <a:bodyPr/>
          <a:lstStyle/>
          <a:p>
            <a:pPr eaLnBrk="1" hangingPunct="1"/>
            <a:r>
              <a:rPr lang="ru-RU" sz="9600" dirty="0" smtClean="0">
                <a:solidFill>
                  <a:srgbClr val="FF0000"/>
                </a:solidFill>
              </a:rPr>
              <a:t>+ 40%...70%</a:t>
            </a:r>
            <a:br>
              <a:rPr lang="ru-RU" sz="9600" dirty="0" smtClean="0">
                <a:solidFill>
                  <a:srgbClr val="FF0000"/>
                </a:solidFill>
              </a:rPr>
            </a:br>
            <a:r>
              <a:rPr lang="ru-RU" sz="6000" dirty="0" smtClean="0">
                <a:solidFill>
                  <a:srgbClr val="FF0000"/>
                </a:solidFill>
              </a:rPr>
              <a:t>Это три кейса из трёх.</a:t>
            </a:r>
            <a:r>
              <a:rPr lang="ru-RU" sz="9600" dirty="0" smtClean="0">
                <a:solidFill>
                  <a:srgbClr val="FF0000"/>
                </a:solidFill>
              </a:rPr>
              <a:t/>
            </a:r>
            <a:br>
              <a:rPr lang="ru-RU" sz="9600" dirty="0" smtClean="0">
                <a:solidFill>
                  <a:srgbClr val="FF0000"/>
                </a:solidFill>
              </a:rPr>
            </a:br>
            <a:r>
              <a:rPr lang="ru-RU" sz="4000" u="sng" dirty="0" smtClean="0"/>
              <a:t>Это не три лучших из сотни!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+ </a:t>
            </a:r>
            <a:r>
              <a:rPr lang="ru-RU" sz="4000" dirty="0" smtClean="0"/>
              <a:t>на заведомо простой системе (отсутствие зависимостей)</a:t>
            </a:r>
            <a:endParaRPr lang="ru-RU" sz="9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4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7" y="714375"/>
            <a:ext cx="8249543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«Наивный» метод не работает: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При не очень сильном влиянии на </a:t>
            </a:r>
            <a:r>
              <a:rPr lang="en-US" sz="2400" dirty="0" smtClean="0"/>
              <a:t>CR (dCR~50%)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При увеличении числа факторов (6)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При увеличении числа значений</a:t>
            </a:r>
          </a:p>
          <a:p>
            <a:endParaRPr lang="ru-RU" sz="2400" dirty="0" smtClean="0"/>
          </a:p>
          <a:p>
            <a:r>
              <a:rPr lang="ru-RU" sz="2400" u="sng" dirty="0" smtClean="0"/>
              <a:t>А если всё это вместе? В кейсах: 9</a:t>
            </a:r>
            <a:r>
              <a:rPr lang="en-US" sz="2400" u="sng" dirty="0" smtClean="0"/>
              <a:t>, 11, 15 </a:t>
            </a:r>
            <a:r>
              <a:rPr lang="ru-RU" sz="2400" u="sng" dirty="0" smtClean="0"/>
              <a:t>факторов</a:t>
            </a:r>
          </a:p>
          <a:p>
            <a:endParaRPr lang="ru-RU" sz="2400" dirty="0" smtClean="0"/>
          </a:p>
          <a:p>
            <a:r>
              <a:rPr lang="ru-RU" sz="2400" b="1" dirty="0" smtClean="0"/>
              <a:t>Почему нет: </a:t>
            </a:r>
            <a:r>
              <a:rPr lang="ru-RU" sz="2400" b="1" dirty="0" smtClean="0">
                <a:solidFill>
                  <a:srgbClr val="FF0000"/>
                </a:solidFill>
              </a:rPr>
              <a:t>влияние «хвоста» всех остальных сильнее влияния исследуемого фактора.</a:t>
            </a:r>
          </a:p>
          <a:p>
            <a:endParaRPr lang="ru-RU" sz="2400" dirty="0" smtClean="0"/>
          </a:p>
          <a:p>
            <a:r>
              <a:rPr lang="ru-RU" sz="2400" dirty="0" smtClean="0"/>
              <a:t>Демонстрация </a:t>
            </a:r>
            <a:r>
              <a:rPr lang="ru-RU" sz="2400" dirty="0" err="1" smtClean="0"/>
              <a:t>нерабочести</a:t>
            </a:r>
            <a:r>
              <a:rPr lang="ru-RU" sz="2400" dirty="0" smtClean="0"/>
              <a:t> «наивного» подхода:</a:t>
            </a:r>
            <a:endParaRPr lang="ru-RU" sz="2400" dirty="0"/>
          </a:p>
          <a:p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konvr.ru/pgs_cases.php?id=11</a:t>
            </a:r>
            <a:endParaRPr lang="ru-RU" sz="2400" dirty="0" smtClean="0"/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15214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4946873"/>
          </a:xfrm>
        </p:spPr>
        <p:txBody>
          <a:bodyPr/>
          <a:lstStyle/>
          <a:p>
            <a:pPr eaLnBrk="1" hangingPunct="1"/>
            <a:r>
              <a:rPr lang="ru-RU" sz="6600" dirty="0" smtClean="0">
                <a:solidFill>
                  <a:srgbClr val="FF0000"/>
                </a:solidFill>
              </a:rPr>
              <a:t>Приходите</a:t>
            </a:r>
            <a:r>
              <a:rPr lang="en-US" sz="6600" dirty="0">
                <a:solidFill>
                  <a:srgbClr val="FF0000"/>
                </a:solidFill>
              </a:rPr>
              <a:t> </a:t>
            </a:r>
            <a:r>
              <a:rPr lang="ru-RU" sz="6600" dirty="0" smtClean="0">
                <a:solidFill>
                  <a:srgbClr val="FF0000"/>
                </a:solidFill>
              </a:rPr>
              <a:t>«за кейс»</a:t>
            </a:r>
            <a:r>
              <a:rPr lang="ru-RU" sz="9600" dirty="0" smtClean="0">
                <a:solidFill>
                  <a:srgbClr val="FF0000"/>
                </a:solidFill>
              </a:rPr>
              <a:t/>
            </a:r>
            <a:br>
              <a:rPr lang="ru-RU" sz="9600" dirty="0" smtClean="0">
                <a:solidFill>
                  <a:srgbClr val="FF0000"/>
                </a:solidFill>
              </a:rPr>
            </a:br>
            <a:r>
              <a:rPr lang="ru-RU" sz="4000" dirty="0" smtClean="0"/>
              <a:t>Условие –публичный кейс.</a:t>
            </a:r>
            <a:br>
              <a:rPr lang="ru-RU" sz="4000" dirty="0" smtClean="0"/>
            </a:br>
            <a:r>
              <a:rPr lang="ru-RU" sz="4000" dirty="0" smtClean="0"/>
              <a:t>И </a:t>
            </a:r>
            <a:r>
              <a:rPr lang="ru-RU" sz="4000" u="sng" dirty="0" smtClean="0"/>
              <a:t>не</a:t>
            </a:r>
            <a:r>
              <a:rPr lang="ru-RU" sz="4000" dirty="0" smtClean="0"/>
              <a:t> оптимизация РСЯ.</a:t>
            </a:r>
            <a:endParaRPr lang="ru-RU" sz="9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58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7" y="714375"/>
            <a:ext cx="8249543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Планы: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Скоро будут кейсы на тему поиска работы, продажи книг, </a:t>
            </a:r>
            <a:r>
              <a:rPr lang="ru-RU" sz="2400" dirty="0" err="1" smtClean="0"/>
              <a:t>форекс</a:t>
            </a:r>
            <a:r>
              <a:rPr lang="ru-RU" sz="2400" dirty="0" smtClean="0"/>
              <a:t>-кредитки-займы</a:t>
            </a:r>
          </a:p>
          <a:p>
            <a:pPr marL="457200" indent="-457200">
              <a:buAutoNum type="arabicPeriod"/>
            </a:pPr>
            <a:endParaRPr lang="ru-RU" sz="2400" dirty="0" smtClean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FF0000"/>
                </a:solidFill>
              </a:rPr>
              <a:t>Будет учитываться персонализация</a:t>
            </a:r>
            <a:r>
              <a:rPr lang="ru-RU" sz="2400" dirty="0" smtClean="0">
                <a:solidFill>
                  <a:srgbClr val="FF0000"/>
                </a:solidFill>
              </a:rPr>
              <a:t> (</a:t>
            </a:r>
            <a:r>
              <a:rPr lang="ru-RU" sz="2400" dirty="0" err="1" smtClean="0">
                <a:solidFill>
                  <a:srgbClr val="FF0000"/>
                </a:solidFill>
              </a:rPr>
              <a:t>гео</a:t>
            </a:r>
            <a:r>
              <a:rPr lang="ru-RU" sz="2400" dirty="0" smtClean="0">
                <a:solidFill>
                  <a:srgbClr val="FF0000"/>
                </a:solidFill>
              </a:rPr>
              <a:t>, время дня, площадка, особенности поисковых запросов, устройство, любая внешняя информация)</a:t>
            </a:r>
          </a:p>
          <a:p>
            <a:pPr marL="457200" indent="-457200">
              <a:buAutoNum type="arabicPeriod"/>
            </a:pPr>
            <a:endParaRPr lang="ru-RU" sz="2400" dirty="0">
              <a:solidFill>
                <a:srgbClr val="FF6600"/>
              </a:solidFill>
            </a:endParaRPr>
          </a:p>
          <a:p>
            <a:r>
              <a:rPr lang="ru-RU" sz="2000" dirty="0" smtClean="0"/>
              <a:t>Была ссылка на Г. </a:t>
            </a:r>
            <a:r>
              <a:rPr lang="ru-RU" sz="2000" dirty="0" err="1" smtClean="0"/>
              <a:t>Бакунова</a:t>
            </a:r>
            <a:r>
              <a:rPr lang="ru-RU" sz="2000" dirty="0" smtClean="0"/>
              <a:t> – там практически полный упор на персонализацию, а в </a:t>
            </a:r>
            <a:r>
              <a:rPr lang="en-US" sz="2000" dirty="0" err="1" smtClean="0"/>
              <a:t>konvr</a:t>
            </a:r>
            <a:r>
              <a:rPr lang="en-US" sz="2000" dirty="0" smtClean="0"/>
              <a:t> </a:t>
            </a:r>
            <a:r>
              <a:rPr lang="ru-RU" sz="2000" dirty="0" smtClean="0"/>
              <a:t>сейчас – полный упор на подбор </a:t>
            </a:r>
            <a:r>
              <a:rPr lang="ru-RU" sz="2000" dirty="0" err="1" smtClean="0"/>
              <a:t>лендинга</a:t>
            </a:r>
            <a:r>
              <a:rPr lang="ru-RU" sz="2000" dirty="0" smtClean="0"/>
              <a:t>. </a:t>
            </a:r>
          </a:p>
          <a:p>
            <a:r>
              <a:rPr lang="ru-RU" sz="2400" b="1" dirty="0" smtClean="0"/>
              <a:t>Совместный эффект будет еще лучше.</a:t>
            </a:r>
          </a:p>
        </p:txBody>
      </p:sp>
    </p:spTree>
    <p:extLst>
      <p:ext uri="{BB962C8B-B14F-4D97-AF65-F5344CB8AC3E}">
        <p14:creationId xmlns:p14="http://schemas.microsoft.com/office/powerpoint/2010/main" val="8367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7" y="714375"/>
            <a:ext cx="8249543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Делаем 1-2-3: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Регистрируемся на </a:t>
            </a:r>
            <a:r>
              <a:rPr lang="en-US" sz="2400" dirty="0" smtClean="0">
                <a:hlinkClick r:id="rId2"/>
              </a:rPr>
              <a:t>http://konvr.ru/</a:t>
            </a:r>
            <a:endParaRPr lang="ru-RU" sz="2400" dirty="0" smtClean="0"/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ru-RU" sz="2400" dirty="0" smtClean="0"/>
              <a:t>Если Вы – рекламодатель, идем в партнерское агентство.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Если Вы – агентство: подключаемся, делаем кейс вашим клиентам, я лично помогу, если надо.</a:t>
            </a:r>
            <a:endParaRPr lang="en-US" sz="2400" dirty="0" smtClean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ru-RU" sz="2400" dirty="0" smtClean="0"/>
              <a:t>Сейчас в работе несколько кейсов, но мы и сейчас предлагаем «за кейс».</a:t>
            </a:r>
          </a:p>
          <a:p>
            <a:pPr marL="457200" indent="-457200">
              <a:buAutoNum type="arabicPeriod"/>
            </a:pPr>
            <a:endParaRPr lang="ru-RU" sz="2400" dirty="0"/>
          </a:p>
          <a:p>
            <a:pPr marL="457200" indent="-457200">
              <a:buAutoNum type="arabicPeriod"/>
            </a:pPr>
            <a:r>
              <a:rPr lang="ru-RU" sz="2400" dirty="0" smtClean="0"/>
              <a:t>Не откладывайте!</a:t>
            </a:r>
          </a:p>
        </p:txBody>
      </p:sp>
    </p:spTree>
    <p:extLst>
      <p:ext uri="{BB962C8B-B14F-4D97-AF65-F5344CB8AC3E}">
        <p14:creationId xmlns:p14="http://schemas.microsoft.com/office/powerpoint/2010/main" val="184764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4375" y="785813"/>
            <a:ext cx="7772400" cy="2457450"/>
          </a:xfrm>
        </p:spPr>
        <p:txBody>
          <a:bodyPr/>
          <a:lstStyle/>
          <a:p>
            <a:pPr eaLnBrk="1" hangingPunct="1"/>
            <a:r>
              <a:rPr lang="en-US" sz="6000" dirty="0" err="1" smtClean="0">
                <a:solidFill>
                  <a:srgbClr val="FF6600"/>
                </a:solidFill>
                <a:latin typeface="Elephant" pitchFamily="18" charset="0"/>
              </a:rPr>
              <a:t>konvr</a:t>
            </a:r>
            <a:r>
              <a:rPr lang="ru-RU" sz="9600" b="1" dirty="0"/>
              <a:t/>
            </a:r>
            <a:br>
              <a:rPr lang="ru-RU" sz="9600" b="1" dirty="0"/>
            </a:br>
            <a:r>
              <a:rPr lang="ru-RU" sz="2800" b="1" dirty="0" smtClean="0">
                <a:solidFill>
                  <a:srgbClr val="FF6600"/>
                </a:solidFill>
              </a:rPr>
              <a:t>Ищем </a:t>
            </a:r>
            <a:r>
              <a:rPr lang="ru-RU" sz="2800" b="1" dirty="0">
                <a:solidFill>
                  <a:srgbClr val="FF6600"/>
                </a:solidFill>
              </a:rPr>
              <a:t>триггерную комбинацию для увеличения </a:t>
            </a:r>
            <a:r>
              <a:rPr lang="ru-RU" sz="4000" b="1" dirty="0">
                <a:solidFill>
                  <a:srgbClr val="FF6600"/>
                </a:solidFill>
              </a:rPr>
              <a:t>конверсии посадочной </a:t>
            </a:r>
            <a:r>
              <a:rPr lang="ru-RU" sz="4000" b="1" dirty="0" smtClean="0">
                <a:solidFill>
                  <a:srgbClr val="FF6600"/>
                </a:solidFill>
              </a:rPr>
              <a:t>страницы.</a:t>
            </a:r>
            <a:r>
              <a:rPr lang="ru-RU" sz="2800" b="1" dirty="0" smtClean="0">
                <a:solidFill>
                  <a:srgbClr val="FF6600"/>
                </a:solidFill>
              </a:rPr>
              <a:t/>
            </a:r>
            <a:br>
              <a:rPr lang="ru-RU" sz="2800" b="1" dirty="0" smtClean="0">
                <a:solidFill>
                  <a:srgbClr val="FF6600"/>
                </a:solidFill>
              </a:rPr>
            </a:br>
            <a:r>
              <a:rPr lang="ru-RU" sz="2000" b="1" dirty="0" err="1" smtClean="0">
                <a:solidFill>
                  <a:srgbClr val="FF6600"/>
                </a:solidFill>
              </a:rPr>
              <a:t>Многовариантое</a:t>
            </a:r>
            <a:r>
              <a:rPr lang="ru-RU" sz="2000" b="1" dirty="0" smtClean="0">
                <a:solidFill>
                  <a:srgbClr val="FF6600"/>
                </a:solidFill>
              </a:rPr>
              <a:t> </a:t>
            </a:r>
            <a:r>
              <a:rPr lang="ru-RU" sz="2000" b="1" dirty="0">
                <a:solidFill>
                  <a:srgbClr val="FF6600"/>
                </a:solidFill>
              </a:rPr>
              <a:t>тестирование с очень большим числом </a:t>
            </a:r>
            <a:r>
              <a:rPr lang="ru-RU" sz="2000" b="1" dirty="0" smtClean="0">
                <a:solidFill>
                  <a:srgbClr val="FF6600"/>
                </a:solidFill>
              </a:rPr>
              <a:t>вариантов</a:t>
            </a:r>
            <a:r>
              <a:rPr lang="ru-RU" sz="2000" dirty="0" smtClean="0">
                <a:solidFill>
                  <a:srgbClr val="FF6600"/>
                </a:solidFill>
              </a:rPr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85787" y="3571876"/>
            <a:ext cx="3426173" cy="230539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2000" i="1" kern="1200" dirty="0" smtClean="0"/>
              <a:t>Сервис</a:t>
            </a:r>
            <a:r>
              <a:rPr lang="ru-RU" sz="2000" i="1" kern="1200" dirty="0"/>
              <a:t>, исполнение тестов</a:t>
            </a:r>
            <a:endParaRPr lang="ru-RU" sz="2000" i="1" kern="1200" dirty="0" smtClean="0"/>
          </a:p>
          <a:p>
            <a:pPr marL="0" indent="0" eaLnBrk="1" hangingPunct="1">
              <a:buNone/>
              <a:defRPr/>
            </a:pPr>
            <a:r>
              <a:rPr lang="ru-RU" sz="2000" kern="1200" dirty="0" smtClean="0"/>
              <a:t>Евгений Трофименко</a:t>
            </a:r>
            <a:endParaRPr lang="en-US" sz="2000" kern="1200" dirty="0" smtClean="0"/>
          </a:p>
          <a:p>
            <a:pPr marL="0" indent="0" eaLnBrk="1" hangingPunct="1">
              <a:buNone/>
              <a:defRPr/>
            </a:pPr>
            <a:r>
              <a:rPr lang="en-US" sz="2000" kern="1200" dirty="0" smtClean="0">
                <a:solidFill>
                  <a:schemeClr val="tx1">
                    <a:tint val="75000"/>
                  </a:schemeClr>
                </a:solidFill>
                <a:hlinkClick r:id="rId2"/>
              </a:rPr>
              <a:t>raise@konvr.ru</a:t>
            </a:r>
            <a:endParaRPr lang="en-US" sz="2000" kern="12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2000" kern="1200" dirty="0" smtClean="0">
                <a:solidFill>
                  <a:schemeClr val="tx1">
                    <a:tint val="75000"/>
                  </a:schemeClr>
                </a:solidFill>
                <a:hlinkClick r:id="rId3"/>
              </a:rPr>
              <a:t>http://konvr.ru/</a:t>
            </a:r>
            <a:endParaRPr lang="en-US" sz="2000" kern="12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</a:rPr>
              <a:t>Skype</a:t>
            </a:r>
            <a:r>
              <a:rPr lang="en-US" sz="2000" kern="1200" dirty="0" smtClean="0"/>
              <a:t> </a:t>
            </a:r>
            <a:r>
              <a:rPr lang="en-US" sz="2000" u="sng" kern="1200" dirty="0" err="1" smtClean="0"/>
              <a:t>eugene.trofimenko</a:t>
            </a:r>
            <a:endParaRPr lang="en-US" sz="2000" u="sng" kern="1200" dirty="0" smtClean="0"/>
          </a:p>
          <a:p>
            <a:pPr marL="0" indent="0" eaLnBrk="1" hangingPunct="1">
              <a:buNone/>
              <a:defRPr/>
            </a:pPr>
            <a:r>
              <a:rPr lang="ru-RU" sz="2000" dirty="0"/>
              <a:t>+7 (495) 669-32-81</a:t>
            </a:r>
            <a:endParaRPr lang="ru-RU" sz="2000" kern="12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5292080" y="3541364"/>
            <a:ext cx="3078084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Arial" charset="0"/>
              <a:buNone/>
              <a:defRPr/>
            </a:pPr>
            <a:r>
              <a:rPr lang="ru-RU" sz="2000" i="1" kern="1200" dirty="0" smtClean="0"/>
              <a:t>Партнерское агентство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sz="2000" kern="1200" dirty="0" err="1" smtClean="0"/>
              <a:t>Дениел</a:t>
            </a:r>
            <a:r>
              <a:rPr lang="ru-RU" sz="2000" kern="1200" dirty="0" smtClean="0"/>
              <a:t> </a:t>
            </a:r>
            <a:r>
              <a:rPr lang="ru-RU" sz="2000" kern="1200" dirty="0" err="1" smtClean="0"/>
              <a:t>Херени</a:t>
            </a:r>
            <a:endParaRPr lang="ru-RU" sz="2000" kern="1200" dirty="0" smtClean="0"/>
          </a:p>
          <a:p>
            <a:pPr marL="0" indent="0" eaLnBrk="1" hangingPunct="1">
              <a:buNone/>
              <a:defRPr/>
            </a:pPr>
            <a:r>
              <a:rPr lang="en-US" sz="2000" u="sng" dirty="0" smtClean="0">
                <a:hlinkClick r:id="rId4"/>
              </a:rPr>
              <a:t>sale@directcalls.ru</a:t>
            </a:r>
            <a:r>
              <a:rPr lang="ru-RU" sz="2000" u="sng" dirty="0" smtClean="0"/>
              <a:t> </a:t>
            </a:r>
            <a:endParaRPr lang="ru-RU" sz="2000" u="sng" dirty="0"/>
          </a:p>
          <a:p>
            <a:pPr marL="0" indent="0" eaLnBrk="1" hangingPunct="1">
              <a:buNone/>
              <a:defRPr/>
            </a:pPr>
            <a:r>
              <a:rPr lang="en-US" sz="2000" dirty="0">
                <a:solidFill>
                  <a:schemeClr val="tx1">
                    <a:tint val="75000"/>
                  </a:schemeClr>
                </a:solidFill>
                <a:hlinkClick r:id="rId5"/>
              </a:rPr>
              <a:t>http</a:t>
            </a: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  <a:hlinkClick r:id="rId5"/>
              </a:rPr>
              <a:t>://directcalls.ru</a:t>
            </a:r>
            <a:endParaRPr lang="en-US" sz="20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2000" dirty="0" smtClean="0">
                <a:solidFill>
                  <a:schemeClr val="tx1">
                    <a:tint val="75000"/>
                  </a:schemeClr>
                </a:solidFill>
              </a:rPr>
              <a:t>Skype </a:t>
            </a:r>
            <a:r>
              <a:rPr lang="en-US" sz="2000" u="sng" dirty="0" smtClean="0"/>
              <a:t>da3lan</a:t>
            </a:r>
          </a:p>
          <a:p>
            <a:pPr marL="0" indent="0" eaLnBrk="1" hangingPunct="1">
              <a:buNone/>
              <a:defRPr/>
            </a:pPr>
            <a:r>
              <a:rPr lang="en-US" sz="2000" dirty="0"/>
              <a:t>+7 (495) 532-64-31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4750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1346473"/>
          </a:xfrm>
        </p:spPr>
        <p:txBody>
          <a:bodyPr/>
          <a:lstStyle/>
          <a:p>
            <a:pPr eaLnBrk="1" hangingPunct="1"/>
            <a:r>
              <a:rPr lang="ru-RU" dirty="0" smtClean="0"/>
              <a:t>Триггерные совокупности: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полное попадание в цели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000" dirty="0" smtClean="0"/>
              <a:t>пусть есть общий трафик по «аренде гостиниц»</a:t>
            </a:r>
            <a:br>
              <a:rPr lang="ru-RU" sz="2000" dirty="0" smtClean="0"/>
            </a:br>
            <a:r>
              <a:rPr lang="ru-RU" sz="2000" dirty="0" smtClean="0"/>
              <a:t>в нем есть два типа людей: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523295"/>
              </p:ext>
            </p:extLst>
          </p:nvPr>
        </p:nvGraphicFramePr>
        <p:xfrm>
          <a:off x="899592" y="2522953"/>
          <a:ext cx="7272808" cy="371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4536"/>
                <a:gridCol w="1992048"/>
                <a:gridCol w="2016224"/>
              </a:tblGrid>
              <a:tr h="6260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«отдыхающие,</a:t>
                      </a:r>
                      <a:r>
                        <a:rPr lang="ru-RU" baseline="0" dirty="0" smtClean="0"/>
                        <a:t> семейные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«бизнес, командировки»</a:t>
                      </a:r>
                      <a:endParaRPr lang="ru-RU" dirty="0"/>
                    </a:p>
                  </a:txBody>
                  <a:tcPr/>
                </a:tc>
              </a:tr>
              <a:tr h="448554">
                <a:tc>
                  <a:txBody>
                    <a:bodyPr/>
                    <a:lstStyle/>
                    <a:p>
                      <a:r>
                        <a:rPr lang="ru-RU" dirty="0" smtClean="0"/>
                        <a:t>Красивая природа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+</a:t>
                      </a:r>
                      <a:endParaRPr lang="ru-RU" b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8554">
                <a:tc>
                  <a:txBody>
                    <a:bodyPr/>
                    <a:lstStyle/>
                    <a:p>
                      <a:r>
                        <a:rPr lang="ru-RU" dirty="0" smtClean="0"/>
                        <a:t>Территориально</a:t>
                      </a:r>
                      <a:r>
                        <a:rPr lang="ru-RU" baseline="0" dirty="0" smtClean="0"/>
                        <a:t> в городе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26096">
                <a:tc>
                  <a:txBody>
                    <a:bodyPr/>
                    <a:lstStyle/>
                    <a:p>
                      <a:r>
                        <a:rPr lang="ru-RU" dirty="0" smtClean="0"/>
                        <a:t>Большой номер, развлечения для детей, </a:t>
                      </a:r>
                      <a:r>
                        <a:rPr lang="ru-RU" dirty="0" err="1" smtClean="0"/>
                        <a:t>анлимитед</a:t>
                      </a:r>
                      <a:r>
                        <a:rPr lang="ru-RU" dirty="0" smtClean="0"/>
                        <a:t> бар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6096">
                <a:tc>
                  <a:txBody>
                    <a:bodyPr/>
                    <a:lstStyle/>
                    <a:p>
                      <a:r>
                        <a:rPr lang="ru-RU" dirty="0" smtClean="0"/>
                        <a:t>Четкость расчетов,</a:t>
                      </a:r>
                    </a:p>
                    <a:p>
                      <a:r>
                        <a:rPr lang="ru-RU" dirty="0" smtClean="0"/>
                        <a:t>чеки и документы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48554"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Низкие цены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48554">
                <a:tc>
                  <a:txBody>
                    <a:bodyPr/>
                    <a:lstStyle/>
                    <a:p>
                      <a:r>
                        <a:rPr lang="ru-RU" dirty="0" smtClean="0"/>
                        <a:t>Легкость</a:t>
                      </a:r>
                      <a:r>
                        <a:rPr lang="ru-RU" baseline="0" dirty="0" smtClean="0"/>
                        <a:t> транспорта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7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1346473"/>
          </a:xfrm>
        </p:spPr>
        <p:txBody>
          <a:bodyPr/>
          <a:lstStyle/>
          <a:p>
            <a:pPr eaLnBrk="1" hangingPunct="1"/>
            <a:r>
              <a:rPr lang="ru-RU" dirty="0" smtClean="0"/>
              <a:t>Полностью попали в «отдых»:</a:t>
            </a:r>
            <a:br>
              <a:rPr lang="ru-RU" dirty="0" smtClean="0"/>
            </a:br>
            <a:r>
              <a:rPr lang="ru-RU" sz="3200" dirty="0" smtClean="0"/>
              <a:t>нашли всё, что важно группе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411989"/>
              </p:ext>
            </p:extLst>
          </p:nvPr>
        </p:nvGraphicFramePr>
        <p:xfrm>
          <a:off x="899592" y="2522953"/>
          <a:ext cx="7272808" cy="371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4536"/>
                <a:gridCol w="1992048"/>
                <a:gridCol w="2016224"/>
              </a:tblGrid>
              <a:tr h="6260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«отдыхающие,</a:t>
                      </a:r>
                      <a:r>
                        <a:rPr lang="ru-RU" baseline="0" dirty="0" smtClean="0"/>
                        <a:t> семейные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«бизнес, командировки»</a:t>
                      </a:r>
                      <a:endParaRPr lang="ru-RU" dirty="0"/>
                    </a:p>
                  </a:txBody>
                  <a:tcPr/>
                </a:tc>
              </a:tr>
              <a:tr h="448554">
                <a:tc>
                  <a:txBody>
                    <a:bodyPr/>
                    <a:lstStyle/>
                    <a:p>
                      <a:r>
                        <a:rPr lang="ru-RU" dirty="0" smtClean="0"/>
                        <a:t>Красивая природа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+</a:t>
                      </a:r>
                      <a:endParaRPr lang="ru-RU" b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448554">
                <a:tc>
                  <a:txBody>
                    <a:bodyPr/>
                    <a:lstStyle/>
                    <a:p>
                      <a:r>
                        <a:rPr lang="ru-RU" dirty="0" smtClean="0"/>
                        <a:t>Территориально</a:t>
                      </a:r>
                      <a:r>
                        <a:rPr lang="ru-RU" baseline="0" dirty="0" smtClean="0"/>
                        <a:t> в городе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626096">
                <a:tc>
                  <a:txBody>
                    <a:bodyPr/>
                    <a:lstStyle/>
                    <a:p>
                      <a:r>
                        <a:rPr lang="ru-RU" dirty="0" smtClean="0"/>
                        <a:t>Большой номер, развлечения для детей, </a:t>
                      </a:r>
                      <a:r>
                        <a:rPr lang="ru-RU" dirty="0" err="1" smtClean="0"/>
                        <a:t>анлимитед</a:t>
                      </a:r>
                      <a:r>
                        <a:rPr lang="ru-RU" dirty="0" smtClean="0"/>
                        <a:t> бар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626096">
                <a:tc>
                  <a:txBody>
                    <a:bodyPr/>
                    <a:lstStyle/>
                    <a:p>
                      <a:r>
                        <a:rPr lang="ru-RU" dirty="0" smtClean="0"/>
                        <a:t>Четкость расчетов,</a:t>
                      </a:r>
                    </a:p>
                    <a:p>
                      <a:r>
                        <a:rPr lang="ru-RU" dirty="0" smtClean="0"/>
                        <a:t>чеки и документы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448554"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Низкие цены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448554">
                <a:tc>
                  <a:txBody>
                    <a:bodyPr/>
                    <a:lstStyle/>
                    <a:p>
                      <a:r>
                        <a:rPr lang="ru-RU" dirty="0" smtClean="0"/>
                        <a:t>Легкость</a:t>
                      </a:r>
                      <a:r>
                        <a:rPr lang="ru-RU" baseline="0" dirty="0" smtClean="0"/>
                        <a:t> транспорта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6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1346473"/>
          </a:xfrm>
        </p:spPr>
        <p:txBody>
          <a:bodyPr/>
          <a:lstStyle/>
          <a:p>
            <a:pPr eaLnBrk="1" hangingPunct="1"/>
            <a:r>
              <a:rPr lang="ru-RU" dirty="0" smtClean="0"/>
              <a:t>Полностью попали в «бизнес»:</a:t>
            </a:r>
            <a:br>
              <a:rPr lang="ru-RU" dirty="0" smtClean="0"/>
            </a:br>
            <a:r>
              <a:rPr lang="ru-RU" sz="3200" dirty="0"/>
              <a:t>нашли всё, что важно группе</a:t>
            </a:r>
            <a:endParaRPr lang="ru-RU" sz="32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944851"/>
              </p:ext>
            </p:extLst>
          </p:nvPr>
        </p:nvGraphicFramePr>
        <p:xfrm>
          <a:off x="899592" y="2522953"/>
          <a:ext cx="7272808" cy="371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4536"/>
                <a:gridCol w="1992048"/>
                <a:gridCol w="2016224"/>
              </a:tblGrid>
              <a:tr h="62609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«отдыхающие,</a:t>
                      </a:r>
                      <a:r>
                        <a:rPr lang="ru-RU" baseline="0" dirty="0" smtClean="0"/>
                        <a:t> семейные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«бизнес, командировки»</a:t>
                      </a:r>
                      <a:endParaRPr lang="ru-RU" dirty="0"/>
                    </a:p>
                  </a:txBody>
                  <a:tcPr/>
                </a:tc>
              </a:tr>
              <a:tr h="448554">
                <a:tc>
                  <a:txBody>
                    <a:bodyPr/>
                    <a:lstStyle/>
                    <a:p>
                      <a:r>
                        <a:rPr lang="ru-RU" dirty="0" smtClean="0"/>
                        <a:t>Красивая природа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+</a:t>
                      </a:r>
                      <a:endParaRPr lang="ru-RU" b="0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48554">
                <a:tc>
                  <a:txBody>
                    <a:bodyPr/>
                    <a:lstStyle/>
                    <a:p>
                      <a:r>
                        <a:rPr lang="ru-RU" dirty="0" smtClean="0"/>
                        <a:t>Территориально</a:t>
                      </a:r>
                      <a:r>
                        <a:rPr lang="ru-RU" baseline="0" dirty="0" smtClean="0"/>
                        <a:t> в городе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626096">
                <a:tc>
                  <a:txBody>
                    <a:bodyPr/>
                    <a:lstStyle/>
                    <a:p>
                      <a:r>
                        <a:rPr lang="ru-RU" dirty="0" smtClean="0"/>
                        <a:t>Большой номер, развлечения для детей, </a:t>
                      </a:r>
                      <a:r>
                        <a:rPr lang="ru-RU" dirty="0" err="1" smtClean="0"/>
                        <a:t>анлимитед</a:t>
                      </a:r>
                      <a:r>
                        <a:rPr lang="ru-RU" dirty="0" smtClean="0"/>
                        <a:t> бар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26096">
                <a:tc>
                  <a:txBody>
                    <a:bodyPr/>
                    <a:lstStyle/>
                    <a:p>
                      <a:r>
                        <a:rPr lang="ru-RU" dirty="0" smtClean="0"/>
                        <a:t>Четкость расчетов,</a:t>
                      </a:r>
                    </a:p>
                    <a:p>
                      <a:r>
                        <a:rPr lang="ru-RU" dirty="0" smtClean="0"/>
                        <a:t>чеки и документы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48554"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Низкие цены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  <a:tr h="448554">
                <a:tc>
                  <a:txBody>
                    <a:bodyPr/>
                    <a:lstStyle/>
                    <a:p>
                      <a:r>
                        <a:rPr lang="ru-RU" dirty="0" smtClean="0"/>
                        <a:t>Легкость</a:t>
                      </a:r>
                      <a:r>
                        <a:rPr lang="ru-RU" baseline="0" dirty="0" smtClean="0"/>
                        <a:t> транспорта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87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Как правильно действовать?</a:t>
            </a:r>
            <a:br>
              <a:rPr lang="ru-RU" dirty="0" smtClean="0"/>
            </a:br>
            <a:r>
              <a:rPr lang="ru-RU" sz="3600" dirty="0" smtClean="0"/>
              <a:t>Потакать одной группе? Какой? И как?</a:t>
            </a:r>
            <a:endParaRPr lang="ru-RU" sz="3600" u="sng" dirty="0" smtClean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687991" y="2204864"/>
            <a:ext cx="778668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smtClean="0"/>
              <a:t>Это было бы прекрасно, если бы мы знали, как подстроиться по одну и другую группы.</a:t>
            </a:r>
          </a:p>
          <a:p>
            <a:endParaRPr lang="ru-RU" sz="2000" dirty="0" smtClean="0"/>
          </a:p>
          <a:p>
            <a:r>
              <a:rPr lang="ru-RU" sz="2000" dirty="0" smtClean="0"/>
              <a:t>Но и тут: захватим одну, теряем другую. </a:t>
            </a:r>
            <a:r>
              <a:rPr lang="ru-RU" sz="2000" dirty="0" smtClean="0">
                <a:solidFill>
                  <a:srgbClr val="FF0000"/>
                </a:solidFill>
              </a:rPr>
              <a:t>А хотим обе!</a:t>
            </a:r>
          </a:p>
          <a:p>
            <a:endParaRPr lang="ru-RU" sz="2000" dirty="0" smtClean="0"/>
          </a:p>
          <a:p>
            <a:r>
              <a:rPr lang="ru-RU" sz="2000" dirty="0" smtClean="0"/>
              <a:t>Кто знает, какие параметры важны для обеих групп?</a:t>
            </a:r>
          </a:p>
          <a:p>
            <a:endParaRPr lang="ru-RU" sz="2000" dirty="0"/>
          </a:p>
          <a:p>
            <a:r>
              <a:rPr lang="ru-RU" sz="2000" dirty="0" smtClean="0"/>
              <a:t>И кто знает, правильно ли мы думаем?</a:t>
            </a:r>
          </a:p>
          <a:p>
            <a:endParaRPr lang="ru-RU" sz="2400" dirty="0" smtClean="0"/>
          </a:p>
          <a:p>
            <a:r>
              <a:rPr lang="ru-RU" sz="2400" dirty="0" smtClean="0"/>
              <a:t>Ответ: </a:t>
            </a:r>
            <a:r>
              <a:rPr lang="ru-RU" sz="4000" dirty="0" smtClean="0">
                <a:solidFill>
                  <a:srgbClr val="FF0000"/>
                </a:solidFill>
              </a:rPr>
              <a:t>всё это надо тестировать!</a:t>
            </a:r>
          </a:p>
        </p:txBody>
      </p:sp>
    </p:spTree>
    <p:extLst>
      <p:ext uri="{BB962C8B-B14F-4D97-AF65-F5344CB8AC3E}">
        <p14:creationId xmlns:p14="http://schemas.microsoft.com/office/powerpoint/2010/main" val="108686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Сколько вариантов получится?</a:t>
            </a:r>
            <a:br>
              <a:rPr lang="ru-RU" dirty="0" smtClean="0"/>
            </a:br>
            <a:r>
              <a:rPr lang="ru-RU" sz="3600" dirty="0"/>
              <a:t>д</a:t>
            </a:r>
            <a:r>
              <a:rPr lang="ru-RU" sz="3600" dirty="0" smtClean="0"/>
              <a:t>аже для такого простого случая</a:t>
            </a:r>
            <a:endParaRPr lang="ru-RU" sz="3600" u="sng" dirty="0" smtClean="0"/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Природа – два варианта: пишем или нет</a:t>
            </a:r>
          </a:p>
          <a:p>
            <a:r>
              <a:rPr lang="ru-RU" sz="2400" dirty="0" smtClean="0"/>
              <a:t>(а ведь можно писать в нескольких вариантах…)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Расположение в городе  </a:t>
            </a:r>
            <a:r>
              <a:rPr lang="ru-RU" sz="2400" dirty="0"/>
              <a:t>(пишем-нет) </a:t>
            </a:r>
            <a:r>
              <a:rPr lang="ru-RU" sz="2400" dirty="0" smtClean="0"/>
              <a:t>2*2=4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Большой номер (пишем-нет) 4*2=8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Развлечения для детей</a:t>
            </a:r>
            <a:r>
              <a:rPr lang="ru-RU" sz="2400" dirty="0"/>
              <a:t> (пишем-нет)</a:t>
            </a:r>
            <a:r>
              <a:rPr lang="ru-RU" sz="2400" dirty="0" smtClean="0"/>
              <a:t> 8*2=</a:t>
            </a:r>
            <a:r>
              <a:rPr lang="ru-RU" sz="2400" dirty="0" smtClean="0">
                <a:solidFill>
                  <a:srgbClr val="FF6600"/>
                </a:solidFill>
              </a:rPr>
              <a:t>16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Документы полностью</a:t>
            </a:r>
            <a:r>
              <a:rPr lang="ru-RU" sz="2400" dirty="0"/>
              <a:t> (пишем-нет)</a:t>
            </a:r>
            <a:r>
              <a:rPr lang="ru-RU" sz="2400" dirty="0" smtClean="0"/>
              <a:t> 16*2=</a:t>
            </a:r>
            <a:r>
              <a:rPr lang="ru-RU" sz="2400" dirty="0" smtClean="0">
                <a:solidFill>
                  <a:srgbClr val="FF6600"/>
                </a:solidFill>
              </a:rPr>
              <a:t>32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Удобство транспорта</a:t>
            </a:r>
            <a:r>
              <a:rPr lang="ru-RU" sz="2400" dirty="0"/>
              <a:t> (пишем-нет)</a:t>
            </a:r>
            <a:r>
              <a:rPr lang="ru-RU" sz="2400" dirty="0" smtClean="0"/>
              <a:t> 32*2=</a:t>
            </a:r>
            <a:r>
              <a:rPr lang="ru-RU" sz="2400" dirty="0" smtClean="0">
                <a:solidFill>
                  <a:srgbClr val="FF6600"/>
                </a:solidFill>
              </a:rPr>
              <a:t>64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Игры с ценой</a:t>
            </a:r>
            <a:r>
              <a:rPr lang="ru-RU" sz="2400" dirty="0"/>
              <a:t> (пишем-нет)</a:t>
            </a:r>
            <a:r>
              <a:rPr lang="ru-RU" sz="2400" dirty="0" smtClean="0"/>
              <a:t> 64*2=</a:t>
            </a:r>
            <a:r>
              <a:rPr lang="ru-RU" sz="2400" dirty="0" smtClean="0">
                <a:solidFill>
                  <a:srgbClr val="FF6600"/>
                </a:solidFill>
              </a:rPr>
              <a:t>128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dirty="0" smtClean="0"/>
              <a:t>… и т.д.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Уже сейчас получилось 128 страниц</a:t>
            </a:r>
            <a:r>
              <a:rPr lang="ru-RU" sz="4000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038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dirty="0" smtClean="0"/>
              <a:t>А что нам хочется тестировать?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smtClean="0"/>
              <a:t>Да всё, что пишут в руководствах по </a:t>
            </a:r>
            <a:r>
              <a:rPr lang="ru-RU" sz="2000" dirty="0" err="1" smtClean="0"/>
              <a:t>лендингам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Только проверить, а не придумывать:</a:t>
            </a:r>
          </a:p>
          <a:p>
            <a:pPr marL="342900" indent="-342900">
              <a:buFont typeface="Arial" charset="0"/>
              <a:buChar char="•"/>
            </a:pPr>
            <a:endParaRPr lang="ru-RU" sz="2000" dirty="0"/>
          </a:p>
          <a:p>
            <a:pPr marL="342900" indent="-342900">
              <a:buFont typeface="Arial" charset="0"/>
              <a:buChar char="•"/>
            </a:pPr>
            <a:r>
              <a:rPr lang="ru-RU" sz="2000" dirty="0" smtClean="0"/>
              <a:t>у посетителя </a:t>
            </a:r>
            <a:r>
              <a:rPr lang="ru-RU" sz="2000" dirty="0"/>
              <a:t>есть </a:t>
            </a:r>
            <a:r>
              <a:rPr lang="ru-RU" sz="2000" dirty="0" smtClean="0"/>
              <a:t>проблема – какая? Все варианты.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000" dirty="0"/>
              <a:t>как </a:t>
            </a:r>
            <a:r>
              <a:rPr lang="ru-RU" sz="2000" dirty="0" smtClean="0"/>
              <a:t>«другие» </a:t>
            </a:r>
            <a:r>
              <a:rPr lang="ru-RU" sz="2000" dirty="0"/>
              <a:t>ее решают и почему </a:t>
            </a:r>
            <a:r>
              <a:rPr lang="ru-RU" sz="2000" dirty="0" smtClean="0"/>
              <a:t>они плохо решают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000" dirty="0"/>
              <a:t>как </a:t>
            </a:r>
            <a:r>
              <a:rPr lang="ru-RU" sz="2000" dirty="0" smtClean="0"/>
              <a:t>мы эту проблему </a:t>
            </a:r>
            <a:r>
              <a:rPr lang="ru-RU" sz="2000" dirty="0"/>
              <a:t>можем решить</a:t>
            </a:r>
            <a:endParaRPr lang="ru-RU" sz="2000" dirty="0" smtClean="0"/>
          </a:p>
          <a:p>
            <a:pPr marL="342900" indent="-342900">
              <a:buFont typeface="Arial" charset="0"/>
              <a:buChar char="•"/>
            </a:pPr>
            <a:r>
              <a:rPr lang="ru-RU" sz="2000" dirty="0"/>
              <a:t>что мы </a:t>
            </a:r>
            <a:r>
              <a:rPr lang="ru-RU" sz="2000" dirty="0" smtClean="0"/>
              <a:t>предлагаем: ценность, гарантии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000" dirty="0"/>
              <a:t>что клиент получит и за какие </a:t>
            </a:r>
            <a:r>
              <a:rPr lang="ru-RU" sz="2000" dirty="0" smtClean="0"/>
              <a:t>сроки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000" dirty="0"/>
              <a:t>кто </a:t>
            </a:r>
            <a:r>
              <a:rPr lang="ru-RU" sz="2000" dirty="0" smtClean="0"/>
              <a:t>мы и почему </a:t>
            </a:r>
            <a:r>
              <a:rPr lang="ru-RU" sz="2000" dirty="0"/>
              <a:t>именно мы</a:t>
            </a:r>
            <a:endParaRPr lang="ru-RU" sz="2000" dirty="0" smtClean="0"/>
          </a:p>
          <a:p>
            <a:pPr marL="342900" indent="-342900">
              <a:buFont typeface="Arial" charset="0"/>
              <a:buChar char="•"/>
            </a:pPr>
            <a:r>
              <a:rPr lang="ru-RU" sz="2000" dirty="0"/>
              <a:t>работа с возражениями</a:t>
            </a:r>
            <a:endParaRPr lang="ru-RU" sz="2000" dirty="0" smtClean="0"/>
          </a:p>
          <a:p>
            <a:pPr marL="342900" indent="-342900">
              <a:buFont typeface="Arial" charset="0"/>
              <a:buChar char="•"/>
            </a:pPr>
            <a:r>
              <a:rPr lang="ru-RU" sz="2000" dirty="0"/>
              <a:t>каких усилий от клиента </a:t>
            </a:r>
            <a:r>
              <a:rPr lang="ru-RU" sz="2000" dirty="0" smtClean="0"/>
              <a:t>потребует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000" dirty="0" smtClean="0"/>
              <a:t>ограничения, подарок, тающая скидка, цифры, отзывы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000" dirty="0"/>
              <a:t>призыв к </a:t>
            </a:r>
            <a:r>
              <a:rPr lang="ru-RU" sz="2000" dirty="0" smtClean="0"/>
              <a:t>действию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000" dirty="0" smtClean="0"/>
              <a:t>…. любая фантазия</a:t>
            </a:r>
          </a:p>
        </p:txBody>
      </p:sp>
    </p:spTree>
    <p:extLst>
      <p:ext uri="{BB962C8B-B14F-4D97-AF65-F5344CB8AC3E}">
        <p14:creationId xmlns:p14="http://schemas.microsoft.com/office/powerpoint/2010/main" val="42167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2938" y="714375"/>
            <a:ext cx="7772400" cy="714375"/>
          </a:xfrm>
        </p:spPr>
        <p:txBody>
          <a:bodyPr/>
          <a:lstStyle/>
          <a:p>
            <a:pPr eaLnBrk="1" hangingPunct="1"/>
            <a:r>
              <a:rPr lang="ru-RU" sz="4000" dirty="0" smtClean="0"/>
              <a:t>Сейчас много </a:t>
            </a:r>
            <a:r>
              <a:rPr lang="ru-RU" sz="4000" dirty="0" err="1"/>
              <a:t>лендингов</a:t>
            </a:r>
            <a:r>
              <a:rPr lang="ru-RU" sz="4000" dirty="0"/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никто не проверяет</a:t>
            </a:r>
          </a:p>
        </p:txBody>
      </p:sp>
      <p:sp>
        <p:nvSpPr>
          <p:cNvPr id="16387" name="Прямоугольник 3"/>
          <p:cNvSpPr>
            <a:spLocks noChangeArrowheads="1"/>
          </p:cNvSpPr>
          <p:nvPr/>
        </p:nvSpPr>
        <p:spPr bwMode="auto">
          <a:xfrm>
            <a:off x="714375" y="1857375"/>
            <a:ext cx="7786688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 smtClean="0"/>
              <a:t>И в А</a:t>
            </a:r>
            <a:r>
              <a:rPr lang="en-US" sz="2400" dirty="0" smtClean="0"/>
              <a:t>/</a:t>
            </a:r>
            <a:r>
              <a:rPr lang="ru-RU" sz="2400" dirty="0" smtClean="0"/>
              <a:t>Б тестировании</a:t>
            </a:r>
          </a:p>
          <a:p>
            <a:r>
              <a:rPr lang="ru-RU" sz="2400" dirty="0" smtClean="0"/>
              <a:t>И в многофакторном тестировании</a:t>
            </a:r>
          </a:p>
          <a:p>
            <a:endParaRPr lang="ru-RU" sz="2400" dirty="0"/>
          </a:p>
          <a:p>
            <a:r>
              <a:rPr lang="ru-RU" sz="2400" dirty="0" smtClean="0"/>
              <a:t>Анализ одинаковый: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Приведем на уникальный </a:t>
            </a:r>
            <a:r>
              <a:rPr lang="ru-RU" sz="2400" dirty="0" err="1" smtClean="0"/>
              <a:t>лендинг</a:t>
            </a:r>
            <a:r>
              <a:rPr lang="ru-RU" sz="2400" dirty="0" smtClean="0"/>
              <a:t> достаточное число целевых посетителей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Посчитаем конверсию по каждому уникальному варианту – и чтобы была достоверная статистика</a:t>
            </a:r>
          </a:p>
          <a:p>
            <a:endParaRPr lang="ru-RU" sz="2400" dirty="0"/>
          </a:p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А что делать, если хочется проверить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ОЧЕНЬ МНОГО ВАРИАНТОВ?</a:t>
            </a:r>
          </a:p>
        </p:txBody>
      </p:sp>
    </p:spTree>
    <p:extLst>
      <p:ext uri="{BB962C8B-B14F-4D97-AF65-F5344CB8AC3E}">
        <p14:creationId xmlns:p14="http://schemas.microsoft.com/office/powerpoint/2010/main" val="42167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1_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5558</TotalTime>
  <Words>1241</Words>
  <Application>Microsoft Office PowerPoint</Application>
  <PresentationFormat>Экран (4:3)</PresentationFormat>
  <Paragraphs>281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1_Тема Office</vt:lpstr>
      <vt:lpstr>konvr Ищем триггерную комбинацию для увеличения конверсии посадочной страницы. Многовариантое тестирование с очень большим числом вариантов.</vt:lpstr>
      <vt:lpstr>Триггерные лендинги. Чем полнее совпадение - – тем сильнее цепляет</vt:lpstr>
      <vt:lpstr>Триггерные совокупности: полное попадание в цели пусть есть общий трафик по «аренде гостиниц» в нем есть два типа людей:</vt:lpstr>
      <vt:lpstr>Полностью попали в «отдых»: нашли всё, что важно группе</vt:lpstr>
      <vt:lpstr>Полностью попали в «бизнес»: нашли всё, что важно группе</vt:lpstr>
      <vt:lpstr>Как правильно действовать? Потакать одной группе? Какой? И как?</vt:lpstr>
      <vt:lpstr>Сколько вариантов получится? даже для такого простого случая</vt:lpstr>
      <vt:lpstr>А что нам хочется тестировать?</vt:lpstr>
      <vt:lpstr>Сейчас много лендингов  никто не проверяет</vt:lpstr>
      <vt:lpstr>Решение есть: konvr.ru</vt:lpstr>
      <vt:lpstr>Продукт рабочий: konvr.ru</vt:lpstr>
      <vt:lpstr>По этой же теме:</vt:lpstr>
      <vt:lpstr>Кейс: модель пользователя</vt:lpstr>
      <vt:lpstr>Кейс: рост конверсии (модель)</vt:lpstr>
      <vt:lpstr>Кейс: доля угаданных (модель)</vt:lpstr>
      <vt:lpstr>Много таких моделей:</vt:lpstr>
      <vt:lpstr>Кейс живой 1: рост на 67% после оптимизации оформления рекламы</vt:lpstr>
      <vt:lpstr>Кейс живой 2: рост на 68% после оптимизации оформления рекламы</vt:lpstr>
      <vt:lpstr>Кейс живой 3: рост на 39% после оптимизации оформления рекламы</vt:lpstr>
      <vt:lpstr>Кейс 3: осмысленные изменения</vt:lpstr>
      <vt:lpstr>+ 40%...70% Это три кейса из трёх. Это не три лучших из сотни!  + на заведомо простой системе (отсутствие зависимостей)</vt:lpstr>
      <vt:lpstr>«Наивный» метод не работает:</vt:lpstr>
      <vt:lpstr>Приходите «за кейс» Условие –публичный кейс. И не оптимизация РСЯ.</vt:lpstr>
      <vt:lpstr>Планы:</vt:lpstr>
      <vt:lpstr>Делаем 1-2-3:</vt:lpstr>
      <vt:lpstr>konvr Ищем триггерную комбинацию для увеличения конверсии посадочной страницы. Многовариантое тестирование с очень большим числом вариантов.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Эволюция алгоритмов Яндекса и методов исследований: новые возможности анализа</dc:title>
  <cp:lastModifiedBy>euhenio</cp:lastModifiedBy>
  <cp:revision>513</cp:revision>
  <cp:lastPrinted>2014-11-06T09:23:14Z</cp:lastPrinted>
  <dcterms:modified xsi:type="dcterms:W3CDTF">2014-11-12T20:52:05Z</dcterms:modified>
</cp:coreProperties>
</file>